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383" r:id="rId6"/>
    <p:sldId id="395" r:id="rId7"/>
    <p:sldId id="396" r:id="rId8"/>
    <p:sldId id="397" r:id="rId9"/>
    <p:sldId id="398" r:id="rId10"/>
    <p:sldId id="399" r:id="rId11"/>
    <p:sldId id="400" r:id="rId12"/>
    <p:sldId id="417" r:id="rId13"/>
    <p:sldId id="263" r:id="rId14"/>
    <p:sldId id="262" r:id="rId15"/>
    <p:sldId id="261" r:id="rId16"/>
    <p:sldId id="264" r:id="rId17"/>
    <p:sldId id="401" r:id="rId18"/>
    <p:sldId id="608" r:id="rId19"/>
    <p:sldId id="609" r:id="rId20"/>
    <p:sldId id="611" r:id="rId21"/>
    <p:sldId id="342" r:id="rId22"/>
    <p:sldId id="343" r:id="rId23"/>
    <p:sldId id="344" r:id="rId24"/>
    <p:sldId id="345" r:id="rId25"/>
    <p:sldId id="612" r:id="rId26"/>
    <p:sldId id="346" r:id="rId27"/>
    <p:sldId id="596" r:id="rId28"/>
    <p:sldId id="597" r:id="rId29"/>
    <p:sldId id="598" r:id="rId30"/>
    <p:sldId id="603" r:id="rId31"/>
    <p:sldId id="604" r:id="rId32"/>
    <p:sldId id="613" r:id="rId33"/>
    <p:sldId id="325" r:id="rId34"/>
    <p:sldId id="326" r:id="rId35"/>
    <p:sldId id="327" r:id="rId36"/>
    <p:sldId id="328" r:id="rId37"/>
    <p:sldId id="329" r:id="rId38"/>
    <p:sldId id="619" r:id="rId39"/>
    <p:sldId id="288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614" r:id="rId53"/>
    <p:sldId id="617" r:id="rId54"/>
    <p:sldId id="618" r:id="rId55"/>
    <p:sldId id="620" r:id="rId56"/>
    <p:sldId id="621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van Harmelen" initials="FvH" lastIdx="1" clrIdx="0">
    <p:extLst>
      <p:ext uri="{19B8F6BF-5375-455C-9EA6-DF929625EA0E}">
        <p15:presenceInfo xmlns:p15="http://schemas.microsoft.com/office/powerpoint/2012/main" userId="3ae74a20da759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>
        <p:scale>
          <a:sx n="57" d="100"/>
          <a:sy n="57" d="100"/>
        </p:scale>
        <p:origin x="514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6T08:02:25.52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6T08:02:25.52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88146-D10A-4E96-AC5A-1353B4CC2B38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A1BEA-5853-418A-B891-B524F6AE6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46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ublications.europa.eu/webapi/rdf/sparql" TargetMode="External"/><Relationship Id="rId3" Type="http://schemas.openxmlformats.org/officeDocument/2006/relationships/hyperlink" Target="https://www.topquadrant.com/customers/" TargetMode="External"/><Relationship Id="rId7" Type="http://schemas.openxmlformats.org/officeDocument/2006/relationships/hyperlink" Target="http://data.consilium.europa.eu/sparq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oolparty.biz/customers" TargetMode="External"/><Relationship Id="rId5" Type="http://schemas.openxmlformats.org/officeDocument/2006/relationships/hyperlink" Target="https://www.stardog.com/customers/" TargetMode="External"/><Relationship Id="rId4" Type="http://schemas.openxmlformats.org/officeDocument/2006/relationships/hyperlink" Target="https://www.eccenca.com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69CF7D-A534-BC49-9897-B9736549C1F7}" type="slidenum">
              <a:rPr lang="en-US">
                <a:latin typeface="Tahoma" charset="0"/>
                <a:ea typeface="Arial" charset="0"/>
                <a:cs typeface="Arial" charset="0"/>
              </a:rPr>
              <a:pPr/>
              <a:t>5</a:t>
            </a:fld>
            <a:endParaRPr lang="en-US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>
              <a:ea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6B1B3639-04B4-4924-94DC-AE170E84C0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E04CCE-4DCE-4766-8C20-E470290A991B}" type="slidenum">
              <a:rPr lang="en-US" altLang="en-US">
                <a:solidFill>
                  <a:srgbClr val="000000"/>
                </a:solidFill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A5A208C-1E10-47A6-81DD-3FA6C0A00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2FEE90A-B659-4AE2-9447-5BDB2573C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6275388"/>
            <a:ext cx="1243013" cy="25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7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ivo@velitchkov.eu</a:t>
            </a:r>
          </a:p>
          <a:p>
            <a:endParaRPr lang="en-US"/>
          </a:p>
          <a:p>
            <a:r>
              <a:rPr lang="en-US" dirty="0"/>
              <a:t>1. For Morgan Stanley </a:t>
            </a:r>
            <a:r>
              <a:rPr lang="en-US" dirty="0" err="1"/>
              <a:t>etc</a:t>
            </a:r>
            <a:r>
              <a:rPr lang="en-US" dirty="0"/>
              <a:t> see </a:t>
            </a:r>
            <a:r>
              <a:rPr lang="en-US" dirty="0">
                <a:hlinkClick r:id="rId3"/>
              </a:rPr>
              <a:t>case studies of Top Quadran</a:t>
            </a:r>
            <a:r>
              <a:rPr lang="en-US" dirty="0"/>
              <a:t>t</a:t>
            </a:r>
          </a:p>
          <a:p>
            <a:r>
              <a:rPr lang="en-US" dirty="0"/>
              <a:t>2. For </a:t>
            </a:r>
            <a:r>
              <a:rPr lang="en-US" dirty="0" err="1"/>
              <a:t>Voklswagen</a:t>
            </a:r>
            <a:r>
              <a:rPr lang="en-US" dirty="0"/>
              <a:t>, Nokia, Daimler, Bosch, I couldn't find quickly an online resource but they are all clients of </a:t>
            </a:r>
            <a:r>
              <a:rPr lang="en-US" dirty="0" err="1">
                <a:hlinkClick r:id="rId4"/>
              </a:rPr>
              <a:t>eccenca</a:t>
            </a:r>
            <a:endParaRPr lang="en-US" dirty="0"/>
          </a:p>
          <a:p>
            <a:r>
              <a:rPr lang="en-US" dirty="0"/>
              <a:t>3. I can't remember seeing Schneider Electric, which are heavy RDF user. You can find them along many others on </a:t>
            </a:r>
            <a:r>
              <a:rPr lang="en-US" dirty="0" err="1">
                <a:hlinkClick r:id="rId5"/>
              </a:rPr>
              <a:t>Stardog's</a:t>
            </a:r>
            <a:r>
              <a:rPr lang="en-US" dirty="0">
                <a:hlinkClick r:id="rId5"/>
              </a:rPr>
              <a:t> customer page</a:t>
            </a:r>
            <a:endParaRPr lang="en-US" dirty="0"/>
          </a:p>
          <a:p>
            <a:r>
              <a:rPr lang="en-US" dirty="0"/>
              <a:t>4. Philips, </a:t>
            </a:r>
            <a:r>
              <a:rPr lang="en-US" dirty="0" err="1"/>
              <a:t>CreditSuise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at </a:t>
            </a:r>
            <a:r>
              <a:rPr lang="en-US" dirty="0" err="1">
                <a:hlinkClick r:id="rId6"/>
              </a:rPr>
              <a:t>PoolParty</a:t>
            </a:r>
            <a:r>
              <a:rPr lang="en-US" dirty="0">
                <a:hlinkClick r:id="rId6"/>
              </a:rPr>
              <a:t> customer page</a:t>
            </a:r>
            <a:r>
              <a:rPr lang="en-US" dirty="0"/>
              <a:t>.</a:t>
            </a:r>
          </a:p>
          <a:p>
            <a:r>
              <a:rPr lang="en-US" dirty="0"/>
              <a:t>5. </a:t>
            </a:r>
            <a:r>
              <a:rPr lang="en-US" dirty="0" err="1"/>
              <a:t>Taxonic</a:t>
            </a:r>
            <a:r>
              <a:rPr lang="en-US" dirty="0"/>
              <a:t> is now implementing Asset </a:t>
            </a:r>
            <a:r>
              <a:rPr lang="en-US" dirty="0" err="1"/>
              <a:t>Managemnt</a:t>
            </a:r>
            <a:r>
              <a:rPr lang="en-US" dirty="0"/>
              <a:t> system based on RDF at </a:t>
            </a:r>
            <a:r>
              <a:rPr lang="en-US" dirty="0" err="1"/>
              <a:t>Schihol</a:t>
            </a:r>
            <a:r>
              <a:rPr lang="en-US" dirty="0"/>
              <a:t> Airport but you should ask Jan if they are fine to associate their logo with that</a:t>
            </a:r>
          </a:p>
          <a:p>
            <a:r>
              <a:rPr lang="en-US" dirty="0"/>
              <a:t>6. I saw the logo of the European Commission, but not of European Council (SPARQL: </a:t>
            </a:r>
            <a:r>
              <a:rPr lang="en-US" dirty="0">
                <a:hlinkClick r:id="rId7"/>
              </a:rPr>
              <a:t>http://data.consilium.europa.eu/sparql</a:t>
            </a:r>
            <a:r>
              <a:rPr lang="en-US" dirty="0"/>
              <a:t> ) and Publications Office (SPARQL: </a:t>
            </a:r>
            <a:r>
              <a:rPr lang="en-US" dirty="0">
                <a:hlinkClick r:id="rId8"/>
              </a:rPr>
              <a:t>http://publications.europa.eu/webapi/rdf/sparql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B67B-32F5-46A3-892E-B36B5D9A3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company</a:t>
            </a:r>
            <a:r>
              <a:rPr lang="en-GB" baseline="0" dirty="0"/>
              <a:t> had so many variations on their products that their own engineers couldn’t find the specs of each others designs any more.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BE16-CE3F-4D19-8A96-8E8A91C3B6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9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it was such a success for their</a:t>
            </a:r>
            <a:r>
              <a:rPr lang="en-GB" baseline="0" dirty="0"/>
              <a:t> own engineers, they also made portions of it open to their customers.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BE16-CE3F-4D19-8A96-8E8A91C3B6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12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Journalists re-use bits of information,</a:t>
            </a:r>
            <a:r>
              <a:rPr lang="en-GB" baseline="0" dirty="0"/>
              <a:t> text and images from other journalists all the time. </a:t>
            </a:r>
            <a:r>
              <a:rPr lang="en-GB" baseline="0" dirty="0" err="1"/>
              <a:t>Semweb</a:t>
            </a:r>
            <a:r>
              <a:rPr lang="en-GB" baseline="0" dirty="0"/>
              <a:t> technology made that process more efficient. The BBC website, powered by </a:t>
            </a:r>
            <a:r>
              <a:rPr lang="en-GB" baseline="0" dirty="0" err="1"/>
              <a:t>SemWeb</a:t>
            </a:r>
            <a:r>
              <a:rPr lang="en-GB" baseline="0" dirty="0"/>
              <a:t> technology was the busiest website in the world during the London Olympic Games.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BE16-CE3F-4D19-8A96-8E8A91C3B6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73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</a:t>
            </a:r>
            <a:r>
              <a:rPr lang="en-GB" baseline="0" dirty="0"/>
              <a:t> yes, just as XMP made an ontology about their electronic products, the BBC made an ontology about Olympic sports.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BE16-CE3F-4D19-8A96-8E8A91C3B6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0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698C6-5A98-4AB6-BD4B-B7179CFE1009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48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3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8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7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90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16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67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66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76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5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87236-0D21-4B24-AEE8-C277F9F7F3F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3294-0CD4-45BE-9EB2-D7818508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bi.ac.uk/compneur-srv/sbo-main/displayTree.do?expandAll=coll&amp;nodeId=1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://musicontology.com/" TargetMode="External"/><Relationship Id="rId7" Type="http://schemas.openxmlformats.org/officeDocument/2006/relationships/hyperlink" Target="http://www.godatabase.org/cgi-bin/amigo/go.cgi?search_constraint=terms&amp;action=replace_tree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neontology.org/" TargetMode="External"/><Relationship Id="rId11" Type="http://schemas.openxmlformats.org/officeDocument/2006/relationships/hyperlink" Target="weather-ont.html" TargetMode="External"/><Relationship Id="rId5" Type="http://schemas.openxmlformats.org/officeDocument/2006/relationships/hyperlink" Target="http://browser.ihtsdotools.org/" TargetMode="External"/><Relationship Id="rId15" Type="http://schemas.openxmlformats.org/officeDocument/2006/relationships/image" Target="../media/image7.jfif"/><Relationship Id="rId10" Type="http://schemas.openxmlformats.org/officeDocument/2006/relationships/hyperlink" Target="http://dmoz-odp.org/" TargetMode="External"/><Relationship Id="rId4" Type="http://schemas.openxmlformats.org/officeDocument/2006/relationships/hyperlink" Target="http://musicmoz.org/" TargetMode="External"/><Relationship Id="rId9" Type="http://schemas.openxmlformats.org/officeDocument/2006/relationships/hyperlink" Target="http://www.unspsc.org/" TargetMode="External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26" Type="http://schemas.openxmlformats.org/officeDocument/2006/relationships/image" Target="../media/image33.png"/><Relationship Id="rId39" Type="http://schemas.openxmlformats.org/officeDocument/2006/relationships/image" Target="../media/image46.jfif"/><Relationship Id="rId21" Type="http://schemas.openxmlformats.org/officeDocument/2006/relationships/image" Target="../media/image28.png"/><Relationship Id="rId34" Type="http://schemas.openxmlformats.org/officeDocument/2006/relationships/image" Target="../media/image41.jfif"/><Relationship Id="rId42" Type="http://schemas.openxmlformats.org/officeDocument/2006/relationships/image" Target="../media/image49.jpe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55" Type="http://schemas.openxmlformats.org/officeDocument/2006/relationships/image" Target="../media/image62.webp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29" Type="http://schemas.openxmlformats.org/officeDocument/2006/relationships/image" Target="../media/image36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jfif"/><Relationship Id="rId40" Type="http://schemas.openxmlformats.org/officeDocument/2006/relationships/image" Target="../media/image47.jfif"/><Relationship Id="rId45" Type="http://schemas.openxmlformats.org/officeDocument/2006/relationships/image" Target="../media/image52.jpg"/><Relationship Id="rId53" Type="http://schemas.openxmlformats.org/officeDocument/2006/relationships/image" Target="../media/image60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31" Type="http://schemas.openxmlformats.org/officeDocument/2006/relationships/image" Target="../media/image38.png"/><Relationship Id="rId44" Type="http://schemas.openxmlformats.org/officeDocument/2006/relationships/image" Target="../media/image51.gif"/><Relationship Id="rId52" Type="http://schemas.openxmlformats.org/officeDocument/2006/relationships/image" Target="../media/image59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jfif"/><Relationship Id="rId43" Type="http://schemas.openxmlformats.org/officeDocument/2006/relationships/image" Target="../media/image50.png"/><Relationship Id="rId48" Type="http://schemas.openxmlformats.org/officeDocument/2006/relationships/image" Target="../media/image55.jpg"/><Relationship Id="rId56" Type="http://schemas.openxmlformats.org/officeDocument/2006/relationships/image" Target="../media/image63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3" Type="http://schemas.openxmlformats.org/officeDocument/2006/relationships/image" Target="../media/image10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jpeg"/><Relationship Id="rId33" Type="http://schemas.openxmlformats.org/officeDocument/2006/relationships/image" Target="../media/image40.png"/><Relationship Id="rId38" Type="http://schemas.openxmlformats.org/officeDocument/2006/relationships/image" Target="../media/image45.jfif"/><Relationship Id="rId46" Type="http://schemas.openxmlformats.org/officeDocument/2006/relationships/image" Target="../media/image53.png"/><Relationship Id="rId20" Type="http://schemas.openxmlformats.org/officeDocument/2006/relationships/image" Target="../media/image27.gif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5" Type="http://schemas.openxmlformats.org/officeDocument/2006/relationships/image" Target="../media/image22.gif"/><Relationship Id="rId23" Type="http://schemas.openxmlformats.org/officeDocument/2006/relationships/image" Target="../media/image30.jpeg"/><Relationship Id="rId28" Type="http://schemas.openxmlformats.org/officeDocument/2006/relationships/image" Target="../media/image35.png"/><Relationship Id="rId36" Type="http://schemas.openxmlformats.org/officeDocument/2006/relationships/image" Target="../media/image43.jfif"/><Relationship Id="rId49" Type="http://schemas.openxmlformats.org/officeDocument/2006/relationships/image" Target="../media/image5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browser.ihtsdotools.org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browser.ihtsdotools.org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714B-D8E7-4086-BDF9-F86BC1244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65038"/>
            <a:ext cx="7772400" cy="2387600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Ontologies</a:t>
            </a:r>
            <a:br>
              <a:rPr lang="en-GB" dirty="0"/>
            </a:br>
            <a:r>
              <a:rPr lang="en-GB" sz="4400" dirty="0"/>
              <a:t>What is an ontology</a:t>
            </a:r>
            <a:br>
              <a:rPr lang="en-GB" sz="4400" dirty="0"/>
            </a:br>
            <a:r>
              <a:rPr lang="en-GB" sz="4400" dirty="0"/>
              <a:t>How to build an ontology</a:t>
            </a:r>
            <a:br>
              <a:rPr lang="en-GB" sz="4400" dirty="0"/>
            </a:br>
            <a:br>
              <a:rPr lang="en-GB" sz="4400" dirty="0"/>
            </a:br>
            <a:r>
              <a:rPr lang="en-GB" sz="4400" dirty="0"/>
              <a:t>next lectures: </a:t>
            </a:r>
            <a:br>
              <a:rPr lang="en-GB" sz="4400" dirty="0"/>
            </a:br>
            <a:r>
              <a:rPr lang="en-GB" sz="4400" dirty="0"/>
              <a:t>logics for ontologies</a:t>
            </a:r>
            <a:br>
              <a:rPr lang="en-GB" sz="4400" dirty="0"/>
            </a:br>
            <a:r>
              <a:rPr lang="en-GB" sz="4400" dirty="0"/>
              <a:t>&amp; reasoning for ontologies)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F0EAB1-112D-4166-A08C-2180C3B1A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344" y="4644514"/>
            <a:ext cx="7304856" cy="218224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Frank van Harmelen</a:t>
            </a:r>
          </a:p>
          <a:p>
            <a:r>
              <a:rPr lang="en-GB" dirty="0">
                <a:solidFill>
                  <a:schemeClr val="tx1"/>
                </a:solidFill>
              </a:rPr>
              <a:t>Vrije Universiteit Amsterdam</a:t>
            </a:r>
          </a:p>
        </p:txBody>
      </p:sp>
      <p:pic>
        <p:nvPicPr>
          <p:cNvPr id="9" name="Picture 8" descr="D:\Frankh\Dropbox\FRANKH\projects\Netwerk Instituut\promo-materiaal\logo-new\drukmap\OZI_NI_Wit_CMYK.jpg">
            <a:extLst>
              <a:ext uri="{FF2B5EF4-FFF2-40B4-BE49-F238E27FC236}">
                <a16:creationId xmlns:a16="http://schemas.microsoft.com/office/drawing/2014/main" id="{A012C51B-21C1-4D0B-9814-64822E9F1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65"/>
          <a:stretch/>
        </p:blipFill>
        <p:spPr bwMode="auto">
          <a:xfrm>
            <a:off x="3857967" y="5583354"/>
            <a:ext cx="1895609" cy="851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6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458200" cy="762000"/>
          </a:xfrm>
        </p:spPr>
        <p:txBody>
          <a:bodyPr/>
          <a:lstStyle/>
          <a:p>
            <a:r>
              <a:rPr lang="en-US"/>
              <a:t>What’s inside an ontology?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70C0"/>
                </a:solidFill>
              </a:rPr>
              <a:t>Classes + class-hierarchy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70C0"/>
                </a:solidFill>
              </a:rPr>
              <a:t>instances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70C0"/>
                </a:solidFill>
              </a:rPr>
              <a:t>slots/values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70C0"/>
                </a:solidFill>
              </a:rPr>
              <a:t>inheritance</a:t>
            </a:r>
          </a:p>
          <a:p>
            <a:r>
              <a:rPr lang="en-US">
                <a:solidFill>
                  <a:srgbClr val="FF0000"/>
                </a:solidFill>
              </a:rPr>
              <a:t>restrictions on slots (type, cardinality)</a:t>
            </a:r>
          </a:p>
          <a:p>
            <a:r>
              <a:rPr lang="en-US">
                <a:solidFill>
                  <a:srgbClr val="FF0000"/>
                </a:solidFill>
              </a:rPr>
              <a:t>properties of slots (symm., trans., …)</a:t>
            </a:r>
          </a:p>
          <a:p>
            <a:r>
              <a:rPr lang="en-US">
                <a:solidFill>
                  <a:srgbClr val="FF0000"/>
                </a:solidFill>
              </a:rPr>
              <a:t>relations between classes (disjoint, covers)</a:t>
            </a:r>
          </a:p>
          <a:p>
            <a:r>
              <a:rPr lang="en-US">
                <a:solidFill>
                  <a:srgbClr val="FF0000"/>
                </a:solidFill>
              </a:rPr>
              <a:t>reasoning tasks: classification, subsumption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D7043-A0BC-497B-A8AC-8EAF5071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8" t="4082" r="16826" b="4897"/>
          <a:stretch/>
        </p:blipFill>
        <p:spPr>
          <a:xfrm>
            <a:off x="7176812" y="1676400"/>
            <a:ext cx="476062" cy="199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288C0-D337-4A7E-90DD-6E83FB075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8" t="4082" r="16826" b="4897"/>
          <a:stretch/>
        </p:blipFill>
        <p:spPr>
          <a:xfrm>
            <a:off x="7176812" y="3666931"/>
            <a:ext cx="476062" cy="1990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9522-5DDF-4091-A27C-18D3A2A2E3D3}"/>
              </a:ext>
            </a:extLst>
          </p:cNvPr>
          <p:cNvSpPr txBox="1"/>
          <p:nvPr/>
        </p:nvSpPr>
        <p:spPr>
          <a:xfrm>
            <a:off x="7652874" y="2387960"/>
            <a:ext cx="145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This week</a:t>
            </a:r>
            <a:endParaRPr lang="en-GB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5046-F014-4C4B-8B87-7961197E2091}"/>
              </a:ext>
            </a:extLst>
          </p:cNvPr>
          <p:cNvSpPr txBox="1"/>
          <p:nvPr/>
        </p:nvSpPr>
        <p:spPr>
          <a:xfrm>
            <a:off x="7652874" y="4376258"/>
            <a:ext cx="153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Next week</a:t>
            </a:r>
            <a:endParaRPr lang="en-GB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504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605D0BE3-4518-4148-A0A5-E21D3E15F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22313"/>
            <a:ext cx="8458200" cy="762000"/>
          </a:xfrm>
        </p:spPr>
        <p:txBody>
          <a:bodyPr/>
          <a:lstStyle/>
          <a:p>
            <a:r>
              <a:rPr lang="en-GB" altLang="en-US"/>
              <a:t>Real life examples</a:t>
            </a:r>
            <a:endParaRPr lang="en-US" altLang="en-US"/>
          </a:p>
        </p:txBody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7CD7D46A-4017-472F-8C25-8BD20084B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73238"/>
            <a:ext cx="8458200" cy="4551362"/>
          </a:xfrm>
        </p:spPr>
        <p:txBody>
          <a:bodyPr/>
          <a:lstStyle/>
          <a:p>
            <a:r>
              <a:rPr lang="en-US" altLang="en-US" sz="2800"/>
              <a:t> handcrafted</a:t>
            </a:r>
          </a:p>
          <a:p>
            <a:pPr lvl="1"/>
            <a:r>
              <a:rPr lang="en-US" altLang="en-US" sz="2400"/>
              <a:t>music: </a:t>
            </a:r>
            <a:r>
              <a:rPr lang="en-US" altLang="en-US">
                <a:hlinkClick r:id="rId3"/>
              </a:rPr>
              <a:t>Music ontology </a:t>
            </a:r>
            <a:r>
              <a:rPr lang="en-US" altLang="en-US" sz="2400"/>
              <a:t>, </a:t>
            </a:r>
            <a:r>
              <a:rPr lang="en-US" altLang="en-US" sz="2400">
                <a:solidFill>
                  <a:schemeClr val="hlink"/>
                </a:solidFill>
                <a:hlinkClick r:id="rId4"/>
              </a:rPr>
              <a:t>MusicMoz</a:t>
            </a:r>
            <a:r>
              <a:rPr lang="en-US" altLang="en-US" sz="2400">
                <a:hlinkClick r:id="rId4"/>
              </a:rPr>
              <a:t> </a:t>
            </a:r>
            <a:r>
              <a:rPr lang="en-US" altLang="en-US" sz="2400"/>
              <a:t>(1073/7)</a:t>
            </a:r>
          </a:p>
          <a:p>
            <a:pPr lvl="1"/>
            <a:r>
              <a:rPr lang="en-US" altLang="en-US" sz="2400"/>
              <a:t>biomedical: 	</a:t>
            </a:r>
            <a:r>
              <a:rPr lang="en-US" altLang="en-US" sz="2400">
                <a:solidFill>
                  <a:schemeClr val="hlink"/>
                </a:solidFill>
                <a:hlinkClick r:id="rId5"/>
              </a:rPr>
              <a:t>SNOMED</a:t>
            </a:r>
            <a:r>
              <a:rPr lang="en-US" altLang="en-US" sz="2400"/>
              <a:t> (200k),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>
                <a:hlinkClick r:id="rId6"/>
              </a:rPr>
              <a:t>Gene Ontology </a:t>
            </a:r>
            <a:r>
              <a:rPr lang="en-US" altLang="en-US" sz="2400">
                <a:solidFill>
                  <a:schemeClr val="hlink"/>
                </a:solidFill>
                <a:hlinkClick r:id="rId7"/>
              </a:rPr>
              <a:t>GO</a:t>
            </a:r>
            <a:r>
              <a:rPr lang="en-US" altLang="en-US" sz="2400">
                <a:hlinkClick r:id="rId7"/>
              </a:rPr>
              <a:t> </a:t>
            </a:r>
            <a:r>
              <a:rPr lang="en-US" altLang="en-US" sz="2400"/>
              <a:t>(15k), 						</a:t>
            </a:r>
            <a:r>
              <a:rPr lang="en-US" altLang="en-US" sz="2400">
                <a:solidFill>
                  <a:schemeClr val="hlink"/>
                </a:solidFill>
              </a:rPr>
              <a:t>Emtree</a:t>
            </a:r>
            <a:r>
              <a:rPr lang="en-US" altLang="en-US" sz="2400"/>
              <a:t>(45k+190k</a:t>
            </a:r>
            <a:br>
              <a:rPr lang="en-US" altLang="en-US" sz="2400"/>
            </a:br>
            <a:r>
              <a:rPr lang="en-US" altLang="en-US" sz="2400"/>
              <a:t>			</a:t>
            </a:r>
            <a:r>
              <a:rPr lang="en-US" altLang="en-US" sz="2400">
                <a:hlinkClick r:id="rId8"/>
              </a:rPr>
              <a:t>Systems biology</a:t>
            </a:r>
            <a:endParaRPr lang="en-US" altLang="en-US" sz="2400"/>
          </a:p>
          <a:p>
            <a:r>
              <a:rPr lang="en-US" altLang="en-US" sz="2800"/>
              <a:t> ranging from lightweight </a:t>
            </a:r>
          </a:p>
          <a:p>
            <a:pPr lvl="1"/>
            <a:r>
              <a:rPr lang="en-US" altLang="en-US" sz="2400">
                <a:solidFill>
                  <a:schemeClr val="hlink"/>
                </a:solidFill>
                <a:hlinkClick r:id="rId9"/>
              </a:rPr>
              <a:t>UNSPC</a:t>
            </a:r>
            <a:r>
              <a:rPr lang="en-US" altLang="en-US" sz="2400">
                <a:solidFill>
                  <a:schemeClr val="hlink"/>
                </a:solidFill>
              </a:rPr>
              <a:t>, </a:t>
            </a:r>
            <a:r>
              <a:rPr lang="en-GB" altLang="en-US" sz="2400">
                <a:hlinkClick r:id="rId10"/>
              </a:rPr>
              <a:t>Open directory </a:t>
            </a:r>
            <a:r>
              <a:rPr lang="en-GB" altLang="en-US" sz="2400"/>
              <a:t>(400k</a:t>
            </a:r>
            <a:r>
              <a:rPr lang="en-US" altLang="en-US" sz="2400"/>
              <a:t>) </a:t>
            </a:r>
            <a:br>
              <a:rPr lang="en-US" altLang="en-US" sz="2400"/>
            </a:br>
            <a:r>
              <a:rPr lang="en-US" altLang="en-US" sz="2400"/>
              <a:t> to heavyweight (</a:t>
            </a:r>
            <a:r>
              <a:rPr lang="en-US" altLang="en-US" sz="2400">
                <a:solidFill>
                  <a:schemeClr val="hlink"/>
                </a:solidFill>
              </a:rPr>
              <a:t>Cyc (300k)</a:t>
            </a:r>
            <a:r>
              <a:rPr lang="en-US" altLang="en-US" sz="2400"/>
              <a:t>)</a:t>
            </a:r>
          </a:p>
          <a:p>
            <a:r>
              <a:rPr lang="en-US" altLang="en-US" sz="2800"/>
              <a:t> ranging from small (</a:t>
            </a:r>
            <a:r>
              <a:rPr lang="en-US" altLang="en-US" sz="2400">
                <a:solidFill>
                  <a:schemeClr val="hlink"/>
                </a:solidFill>
                <a:hlinkClick r:id="rId11" action="ppaction://hlinkfile"/>
              </a:rPr>
              <a:t>METAR</a:t>
            </a:r>
            <a:r>
              <a:rPr lang="en-US" altLang="en-US" sz="2800"/>
              <a:t>) </a:t>
            </a:r>
            <a:br>
              <a:rPr lang="en-US" altLang="en-US" sz="2800"/>
            </a:br>
            <a:r>
              <a:rPr lang="en-US" altLang="en-US" sz="2800"/>
              <a:t> to large (</a:t>
            </a:r>
            <a:r>
              <a:rPr lang="en-US" altLang="en-US" sz="2400">
                <a:solidFill>
                  <a:schemeClr val="hlink"/>
                </a:solidFill>
              </a:rPr>
              <a:t>UNSPC</a:t>
            </a:r>
            <a:r>
              <a:rPr lang="en-US" altLang="en-US" sz="2800"/>
              <a:t>)</a:t>
            </a:r>
          </a:p>
        </p:txBody>
      </p:sp>
      <p:pic>
        <p:nvPicPr>
          <p:cNvPr id="122885" name="Picture 8">
            <a:extLst>
              <a:ext uri="{FF2B5EF4-FFF2-40B4-BE49-F238E27FC236}">
                <a16:creationId xmlns:a16="http://schemas.microsoft.com/office/drawing/2014/main" id="{3C158C97-5A1D-4482-801C-5EDF6EDCC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7" y="4383994"/>
            <a:ext cx="119062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9">
            <a:extLst>
              <a:ext uri="{FF2B5EF4-FFF2-40B4-BE49-F238E27FC236}">
                <a16:creationId xmlns:a16="http://schemas.microsoft.com/office/drawing/2014/main" id="{D11DA0EF-A1AA-41AD-9D5B-AD32F33D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1" b="9927"/>
          <a:stretch>
            <a:fillRect/>
          </a:stretch>
        </p:blipFill>
        <p:spPr bwMode="auto">
          <a:xfrm>
            <a:off x="6732588" y="5300663"/>
            <a:ext cx="20002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Picture 10">
            <a:extLst>
              <a:ext uri="{FF2B5EF4-FFF2-40B4-BE49-F238E27FC236}">
                <a16:creationId xmlns:a16="http://schemas.microsoft.com/office/drawing/2014/main" id="{69836F00-641C-4AA7-912A-1EE42E20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00438"/>
            <a:ext cx="7143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9DBAD7-46A0-4270-AF40-898826D3C91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33599" r="15280" b="35348"/>
          <a:stretch/>
        </p:blipFill>
        <p:spPr>
          <a:xfrm>
            <a:off x="6659693" y="2167752"/>
            <a:ext cx="1073020" cy="472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8BAF7-55B5-486E-AD9D-EA48D6BBAD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57" y="2693082"/>
            <a:ext cx="1288002" cy="472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4F0C-94BF-45BC-AC46-45F9F8DC70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17" y="2708275"/>
            <a:ext cx="457618" cy="4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yt3.ggpht.com/-DKsD6JOYmGk/AAAAAAAAAAI/AAAAAAAAAAA/8awIP7IjCjs/s900-c-k-no-mo-rj-c0xffffff/photo.jpg">
            <a:extLst>
              <a:ext uri="{FF2B5EF4-FFF2-40B4-BE49-F238E27FC236}">
                <a16:creationId xmlns:a16="http://schemas.microsoft.com/office/drawing/2014/main" id="{EAB7D452-AA8D-48B0-BD5A-CD6F32AC5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26901" r="5900" b="32150"/>
          <a:stretch/>
        </p:blipFill>
        <p:spPr bwMode="auto">
          <a:xfrm>
            <a:off x="348222" y="866320"/>
            <a:ext cx="1656184" cy="7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en/thumb/f/f4/Baidu.svg/1200px-Baidu.svg.png">
            <a:extLst>
              <a:ext uri="{FF2B5EF4-FFF2-40B4-BE49-F238E27FC236}">
                <a16:creationId xmlns:a16="http://schemas.microsoft.com/office/drawing/2014/main" id="{D3D540F3-1F69-45A1-9C9F-09DAE0FE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3" y="766616"/>
            <a:ext cx="1619672" cy="5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lh3.googleusercontent.com/0-BzaWtxoAnsBjQ_wzUcKxyF07XE7v2Kkg1ogPVUdzmQpvaz118uHQEGU6BdtzJuzfo=h1264">
            <a:extLst>
              <a:ext uri="{FF2B5EF4-FFF2-40B4-BE49-F238E27FC236}">
                <a16:creationId xmlns:a16="http://schemas.microsoft.com/office/drawing/2014/main" id="{EE8E3A6C-AE07-44B9-9C03-AC236FF6A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t="21230" r="29525" b="52401"/>
          <a:stretch/>
        </p:blipFill>
        <p:spPr bwMode="auto">
          <a:xfrm>
            <a:off x="6960074" y="148856"/>
            <a:ext cx="1412460" cy="4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c/c7/Bing_logo_%282016%29.svg/1200px-Bing_logo_%282016%29.svg.png">
            <a:extLst>
              <a:ext uri="{FF2B5EF4-FFF2-40B4-BE49-F238E27FC236}">
                <a16:creationId xmlns:a16="http://schemas.microsoft.com/office/drawing/2014/main" id="{4AABDE7A-449B-4D23-BE51-BB368AF7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56" y="662708"/>
            <a:ext cx="1192177" cy="48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s://www.iospress.nl/wp-content/uploads/2015/08/iospress_fb.jpg">
            <a:extLst>
              <a:ext uri="{FF2B5EF4-FFF2-40B4-BE49-F238E27FC236}">
                <a16:creationId xmlns:a16="http://schemas.microsoft.com/office/drawing/2014/main" id="{DBADF029-896C-409D-AA14-D398F3E4E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t="14721" r="4640" b="9680"/>
          <a:stretch/>
        </p:blipFill>
        <p:spPr bwMode="auto">
          <a:xfrm>
            <a:off x="759427" y="4875378"/>
            <a:ext cx="794429" cy="6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s://upload.wikimedia.org/wikipedia/commons/thumb/7/7c/Facebook_New_Logo_%282015%29.svg/1200px-Facebook_New_Logo_%282015%29.svg.png">
            <a:extLst>
              <a:ext uri="{FF2B5EF4-FFF2-40B4-BE49-F238E27FC236}">
                <a16:creationId xmlns:a16="http://schemas.microsoft.com/office/drawing/2014/main" id="{ECAC02CD-9F69-433C-A7CA-8D6D1054B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4816" r="7476" b="22541"/>
          <a:stretch/>
        </p:blipFill>
        <p:spPr bwMode="auto">
          <a:xfrm>
            <a:off x="6787797" y="1458625"/>
            <a:ext cx="2016224" cy="4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pbs.twimg.com/profile_images/662708106/bbc.png">
            <a:extLst>
              <a:ext uri="{FF2B5EF4-FFF2-40B4-BE49-F238E27FC236}">
                <a16:creationId xmlns:a16="http://schemas.microsoft.com/office/drawing/2014/main" id="{659877BE-94FE-4F7C-BBB2-65F32B43C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31809" r="3129" b="37738"/>
          <a:stretch/>
        </p:blipFill>
        <p:spPr bwMode="auto">
          <a:xfrm>
            <a:off x="6624861" y="2600770"/>
            <a:ext cx="1230340" cy="4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s://pmcdeadline2.files.wordpress.com/2016/10/the-new-york-times-logo-featured.jpg?w=446&amp;h=299&amp;crop=1">
            <a:extLst>
              <a:ext uri="{FF2B5EF4-FFF2-40B4-BE49-F238E27FC236}">
                <a16:creationId xmlns:a16="http://schemas.microsoft.com/office/drawing/2014/main" id="{63B13300-C9DA-4A2D-9311-2A412072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54" y="2141432"/>
            <a:ext cx="1252950" cy="83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upload.wikimedia.org/wikipedia/commons/thumb/c/cd/Accenture.svg/2000px-Accenture.svg.png">
            <a:extLst>
              <a:ext uri="{FF2B5EF4-FFF2-40B4-BE49-F238E27FC236}">
                <a16:creationId xmlns:a16="http://schemas.microsoft.com/office/drawing/2014/main" id="{BAC3853F-10F1-4122-BD0B-740C99FA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74" y="6111059"/>
            <a:ext cx="1763688" cy="50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https://upload.wikimedia.org/wikipedia/commons/thumb/6/6e/Deloitte-logo-black.svg/2000px-Deloitte-logo-black.svg.png">
            <a:extLst>
              <a:ext uri="{FF2B5EF4-FFF2-40B4-BE49-F238E27FC236}">
                <a16:creationId xmlns:a16="http://schemas.microsoft.com/office/drawing/2014/main" id="{30EA2799-68D2-4221-8184-69DF04A2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5" y="5698722"/>
            <a:ext cx="1661280" cy="3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 descr="http://www.carlogos.org/logo/Renault-logo-2007-2048x2048.png">
            <a:extLst>
              <a:ext uri="{FF2B5EF4-FFF2-40B4-BE49-F238E27FC236}">
                <a16:creationId xmlns:a16="http://schemas.microsoft.com/office/drawing/2014/main" id="{5AEACA91-43E9-4802-B385-1EF37AD6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58" y="3876150"/>
            <a:ext cx="996574" cy="9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https://upload.wikimedia.org/wikipedia/commons/thumb/a/a7/NXP-Logo.svg/2000px-NXP-Logo.svg.png">
            <a:extLst>
              <a:ext uri="{FF2B5EF4-FFF2-40B4-BE49-F238E27FC236}">
                <a16:creationId xmlns:a16="http://schemas.microsoft.com/office/drawing/2014/main" id="{57E4FB5E-DB3F-4DAF-8CE7-9F9F963F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71" y="2888224"/>
            <a:ext cx="1442902" cy="57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 descr="https://botw-pd.s3.amazonaws.com/styles/logo-thumbnail/s3/0019/1775/brand.gif?itok=uxkKzOcN">
            <a:extLst>
              <a:ext uri="{FF2B5EF4-FFF2-40B4-BE49-F238E27FC236}">
                <a16:creationId xmlns:a16="http://schemas.microsoft.com/office/drawing/2014/main" id="{8A217E00-7AE1-48D1-BE4F-C87464F6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2" y="297743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4" descr="http://www.plurio.net/media/usr440/pictures/d732c56bef423467f55e483c4b44d45f_web.jpg">
            <a:extLst>
              <a:ext uri="{FF2B5EF4-FFF2-40B4-BE49-F238E27FC236}">
                <a16:creationId xmlns:a16="http://schemas.microsoft.com/office/drawing/2014/main" id="{5CD643CC-F725-4617-AE69-D2D98EC4C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20671" r="7179" b="19626"/>
          <a:stretch/>
        </p:blipFill>
        <p:spPr bwMode="auto">
          <a:xfrm>
            <a:off x="1458629" y="2524482"/>
            <a:ext cx="1771830" cy="111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8" descr="https://logos-download.com/wp-content/uploads/2016/02/Siemens-invert-logo.png">
            <a:extLst>
              <a:ext uri="{FF2B5EF4-FFF2-40B4-BE49-F238E27FC236}">
                <a16:creationId xmlns:a16="http://schemas.microsoft.com/office/drawing/2014/main" id="{BA961277-E83D-48F3-AE21-B4C65133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06" y="5027811"/>
            <a:ext cx="1513121" cy="36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0" descr="http://www.pitandquarry.com/wp-content/uploads/2016/05/usgs-logo-green.jpg">
            <a:extLst>
              <a:ext uri="{FF2B5EF4-FFF2-40B4-BE49-F238E27FC236}">
                <a16:creationId xmlns:a16="http://schemas.microsoft.com/office/drawing/2014/main" id="{D62AE13E-1B77-4B14-8CDA-CE944FE3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94" y="173236"/>
            <a:ext cx="1412460" cy="41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6" descr="http://prehospitalresearch.eu/wp-content/uploads/2014/01/pubmedimage1.jpg">
            <a:extLst>
              <a:ext uri="{FF2B5EF4-FFF2-40B4-BE49-F238E27FC236}">
                <a16:creationId xmlns:a16="http://schemas.microsoft.com/office/drawing/2014/main" id="{A91A1E8A-47A8-4AAB-AA8B-AB11C83C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813" y="806507"/>
            <a:ext cx="1691680" cy="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8" descr="http://teaching.bioinformatics.dtu.dk/36633/images/d/d2/Uniprotlogo.gif">
            <a:extLst>
              <a:ext uri="{FF2B5EF4-FFF2-40B4-BE49-F238E27FC236}">
                <a16:creationId xmlns:a16="http://schemas.microsoft.com/office/drawing/2014/main" id="{AC13FAFB-D46C-4BF4-85B6-8564E495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99" y="111264"/>
            <a:ext cx="1584761" cy="7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0" descr="https://upload.wikimedia.org/wikipedia/commons/thumb/f/fe/Kungliga_bibliotekets_logotyp.svg/1200px-Kungliga_bibliotekets_logotyp.svg.png">
            <a:extLst>
              <a:ext uri="{FF2B5EF4-FFF2-40B4-BE49-F238E27FC236}">
                <a16:creationId xmlns:a16="http://schemas.microsoft.com/office/drawing/2014/main" id="{672B7AC0-6A45-482B-A428-12C765E7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54" y="3412963"/>
            <a:ext cx="937980" cy="99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2" descr="https://upload.wikimedia.org/wikipedia/commons/thumb/5/5f/DNB.svg/300px-DNB.svg.png">
            <a:extLst>
              <a:ext uri="{FF2B5EF4-FFF2-40B4-BE49-F238E27FC236}">
                <a16:creationId xmlns:a16="http://schemas.microsoft.com/office/drawing/2014/main" id="{6AAEA872-A4CF-42C5-839B-212E5ED5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8" y="2026170"/>
            <a:ext cx="1289816" cy="93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6" descr="https://www.maastro.nl/lib/images/logo.jpg">
            <a:extLst>
              <a:ext uri="{FF2B5EF4-FFF2-40B4-BE49-F238E27FC236}">
                <a16:creationId xmlns:a16="http://schemas.microsoft.com/office/drawing/2014/main" id="{CA411D76-F20A-4F1D-BC0B-7A49687E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60" y="2091198"/>
            <a:ext cx="1931238" cy="62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0" descr="https://upload.wikimedia.org/wikipedia/commons/thumb/f/f5/Best_Buy_Logo.svg/1000px-Best_Buy_Logo.svg.png">
            <a:extLst>
              <a:ext uri="{FF2B5EF4-FFF2-40B4-BE49-F238E27FC236}">
                <a16:creationId xmlns:a16="http://schemas.microsoft.com/office/drawing/2014/main" id="{9DB4F470-3234-49AE-8417-E6CBCA82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20" y="5539872"/>
            <a:ext cx="1027281" cy="7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2" descr="https://i2.wp.com/webdesignledger.com/wp-content/uploads/2010/08/logos_hidden_messages/amazon.jpg?resize=540%2C158">
            <a:extLst>
              <a:ext uri="{FF2B5EF4-FFF2-40B4-BE49-F238E27FC236}">
                <a16:creationId xmlns:a16="http://schemas.microsoft.com/office/drawing/2014/main" id="{3052E217-69B8-48AF-95AC-2B6FFB758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r="8409" b="20549"/>
          <a:stretch/>
        </p:blipFill>
        <p:spPr bwMode="auto">
          <a:xfrm>
            <a:off x="3485524" y="6187610"/>
            <a:ext cx="1930260" cy="54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816647-327C-4A0A-B47D-8D20C0B3FE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1" y="284119"/>
            <a:ext cx="2140003" cy="426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B109B2-D8F2-4E3D-BE10-C18D7B2DED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61" y="6362446"/>
            <a:ext cx="2016603" cy="311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A6351B-81FD-482E-8246-66468253B2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52" y="5028256"/>
            <a:ext cx="2017332" cy="504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8380B4-CD69-469F-A3AB-3C7C922DFD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24" y="2760699"/>
            <a:ext cx="2887840" cy="12652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79D87B-8CE9-43EF-8FEE-FBE5514AA5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69" y="1560698"/>
            <a:ext cx="1442902" cy="741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027338-219D-40A3-9F85-B8FA32B4B49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" y="5604752"/>
            <a:ext cx="1114165" cy="12259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F84573-D583-429F-9698-BD08280595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03" y="4113029"/>
            <a:ext cx="1733252" cy="12020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1A78005-F471-4FFB-B12E-E99DCD7047B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44" y="3515561"/>
            <a:ext cx="1442903" cy="10220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C68898-36FA-4ACB-BCC8-DC0348B8BA5D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1" t="23220" r="34699" b="20315"/>
          <a:stretch/>
        </p:blipFill>
        <p:spPr>
          <a:xfrm>
            <a:off x="3063447" y="1894726"/>
            <a:ext cx="756422" cy="8782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C340C5-6FBF-415F-B288-10D50AA05431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t="38904" r="14168" b="38978"/>
          <a:stretch/>
        </p:blipFill>
        <p:spPr>
          <a:xfrm>
            <a:off x="5347139" y="3524843"/>
            <a:ext cx="1486920" cy="3466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D90CAB-5669-457A-B13A-41AA351D0AC5}"/>
              </a:ext>
            </a:extLst>
          </p:cNvPr>
          <p:cNvPicPr>
            <a:picLocks noChangeAspect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26" y="3322413"/>
            <a:ext cx="600104" cy="7292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20E104-516C-4D0E-81E4-5F0B4E1F7FFC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10" y="5493407"/>
            <a:ext cx="825070" cy="6040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D0093A-0A3F-44C4-942C-4AC700E9BE12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t="29662" r="22233" b="32920"/>
          <a:stretch/>
        </p:blipFill>
        <p:spPr>
          <a:xfrm>
            <a:off x="2281715" y="5670453"/>
            <a:ext cx="1180441" cy="5541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A1427B-AEE5-4CF3-8FB2-C0D9DF4C9AF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9" y="4427516"/>
            <a:ext cx="750610" cy="4691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B83E2E-00DE-4946-ACB7-F31B3E3E5D9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16" y="4514288"/>
            <a:ext cx="607840" cy="4706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9AEBA1-F28F-453A-B962-8CE14F48F669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5" t="14930" r="33546" b="10019"/>
          <a:stretch/>
        </p:blipFill>
        <p:spPr>
          <a:xfrm>
            <a:off x="1651382" y="5406999"/>
            <a:ext cx="580281" cy="684385"/>
          </a:xfrm>
          <a:prstGeom prst="rect">
            <a:avLst/>
          </a:prstGeom>
        </p:spPr>
      </p:pic>
      <p:pic>
        <p:nvPicPr>
          <p:cNvPr id="1026" name="Picture 2" descr="Image result for lei.info logo">
            <a:extLst>
              <a:ext uri="{FF2B5EF4-FFF2-40B4-BE49-F238E27FC236}">
                <a16:creationId xmlns:a16="http://schemas.microsoft.com/office/drawing/2014/main" id="{01C05516-63D7-4339-A593-375B6CF08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21130" r="6727" b="15643"/>
          <a:stretch/>
        </p:blipFill>
        <p:spPr bwMode="auto">
          <a:xfrm>
            <a:off x="6974719" y="4928941"/>
            <a:ext cx="843438" cy="62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 descr="Image result for overheid.nl logo">
            <a:extLst>
              <a:ext uri="{FF2B5EF4-FFF2-40B4-BE49-F238E27FC236}">
                <a16:creationId xmlns:a16="http://schemas.microsoft.com/office/drawing/2014/main" id="{B670D64F-ECBB-4990-9944-C62F18FE2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3571D8-A231-4125-B825-3FF479594825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9" b="21426"/>
          <a:stretch/>
        </p:blipFill>
        <p:spPr>
          <a:xfrm>
            <a:off x="7772662" y="3581400"/>
            <a:ext cx="1296328" cy="2877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C694D8-5BF0-42B0-ABD9-16F0D4B8C45D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r="5289" b="18981"/>
          <a:stretch/>
        </p:blipFill>
        <p:spPr>
          <a:xfrm>
            <a:off x="5471151" y="4096913"/>
            <a:ext cx="1335685" cy="2775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B062CD-FBE0-4524-AE34-41D1DAC6B28C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5" r="16941" b="5787"/>
          <a:stretch/>
        </p:blipFill>
        <p:spPr>
          <a:xfrm>
            <a:off x="2703238" y="4101812"/>
            <a:ext cx="1279737" cy="8885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26140CE-3046-48F8-86B9-E9E34ECBBC6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23" y="1449192"/>
            <a:ext cx="1398738" cy="4322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D4293F6-C76E-4968-A9BD-9888EDA379B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7" y="3882705"/>
            <a:ext cx="1043518" cy="5511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C4A4B87-022C-4692-ADCF-BB69254C208C}"/>
              </a:ext>
            </a:extLst>
          </p:cNvPr>
          <p:cNvPicPr>
            <a:picLocks noChangeAspect="1"/>
          </p:cNvPicPr>
          <p:nvPr/>
        </p:nvPicPr>
        <p:blipFill>
          <a:blip r:embed="rId4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19" y="1331766"/>
            <a:ext cx="1716249" cy="35305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2D7B49-9CF1-494D-A3BF-B3294565B335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t="32358" r="4596" b="34007"/>
          <a:stretch/>
        </p:blipFill>
        <p:spPr>
          <a:xfrm>
            <a:off x="7909827" y="5482435"/>
            <a:ext cx="1159163" cy="2927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DDC9B2-0578-4856-BF0D-2BAF0368AEB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" y="4409538"/>
            <a:ext cx="2633576" cy="47610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B9F3BE-4669-4A43-A72B-CCE4C1697B4F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31264" r="9657" b="27903"/>
          <a:stretch/>
        </p:blipFill>
        <p:spPr>
          <a:xfrm>
            <a:off x="5422574" y="3011058"/>
            <a:ext cx="1323388" cy="3730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3912DA-B80B-4A8F-8E24-2A4E12F5A7D8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28925" r="3246" b="28216"/>
          <a:stretch/>
        </p:blipFill>
        <p:spPr>
          <a:xfrm>
            <a:off x="1641307" y="2123671"/>
            <a:ext cx="1477857" cy="3840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DC5B13B-C392-4397-B70B-E0D722B07D1C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32202" r="4988" b="44780"/>
          <a:stretch/>
        </p:blipFill>
        <p:spPr>
          <a:xfrm>
            <a:off x="3866330" y="2401765"/>
            <a:ext cx="1411339" cy="36965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AEFB50-19DF-45D0-849D-B619A317059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06" y="1633709"/>
            <a:ext cx="791290" cy="309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F2187C-62F9-4A00-8BE3-B02D918D466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64" y="909581"/>
            <a:ext cx="913353" cy="4147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484BFF-88EB-445F-858C-86E52B0A165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36" y="3492725"/>
            <a:ext cx="1244926" cy="3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4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DB682-FC58-40E9-8E97-2B079714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1198401"/>
            <a:ext cx="7271430" cy="559340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F8BDEC4-8421-4085-8899-DAFB4D2D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6596"/>
          </a:xfrm>
        </p:spPr>
        <p:txBody>
          <a:bodyPr>
            <a:normAutofit fontScale="90000"/>
          </a:bodyPr>
          <a:lstStyle/>
          <a:p>
            <a:r>
              <a:rPr lang="en-US"/>
              <a:t>UNSPC Product and services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55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90B7F0-50A9-4C74-983B-E7CC46359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2" y="1175657"/>
            <a:ext cx="8683535" cy="46518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F8BDEC4-8421-4085-8899-DAFB4D2D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6596"/>
          </a:xfrm>
        </p:spPr>
        <p:txBody>
          <a:bodyPr>
            <a:normAutofit fontScale="90000"/>
          </a:bodyPr>
          <a:lstStyle/>
          <a:p>
            <a:r>
              <a:rPr lang="en-US"/>
              <a:t>UNSPC Product and services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48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8BDEC4-8421-4085-8899-DAFB4D2D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6596"/>
          </a:xfrm>
        </p:spPr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SNOMED</a:t>
            </a:r>
            <a:r>
              <a:rPr lang="en-US"/>
              <a:t>: used in healthcare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E43BA9-3FD5-40DC-992A-952C35F3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191"/>
            <a:ext cx="9144000" cy="46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8BDEC4-8421-4085-8899-DAFB4D2D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6596"/>
          </a:xfrm>
        </p:spPr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SNOMED</a:t>
            </a:r>
            <a:r>
              <a:rPr lang="en-US"/>
              <a:t>: used in healthcare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393C3-F859-49CF-9F11-C508B731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962"/>
            <a:ext cx="9144000" cy="59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8372911F-1F53-4EE9-8D7C-55AD834AD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762000"/>
          </a:xfrm>
        </p:spPr>
        <p:txBody>
          <a:bodyPr/>
          <a:lstStyle/>
          <a:p>
            <a:r>
              <a:rPr lang="en-US" altLang="en-US"/>
              <a:t>Biomedical ontologies </a:t>
            </a:r>
            <a:r>
              <a:rPr lang="en-US" altLang="en-US" sz="3600"/>
              <a:t>(a few..)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A5CAEA14-9995-4BDF-8630-DBA076C8C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838200"/>
            <a:ext cx="8458200" cy="5029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Mesh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Medical Subject Headings, National Library of Medicine 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22.000 descriptions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EMTREE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Commercial Elsevier, Drugs and diseases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45.000 terms, 190.000 synonyms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UMLS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Integrates 100 different vocabularies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SNOMED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200.000 concepts, College of American Pathologists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Gene Ontology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15.000 terms in molecular biology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NCBI Cancer Ontology: </a:t>
            </a:r>
          </a:p>
          <a:p>
            <a:pPr lvl="1">
              <a:lnSpc>
                <a:spcPct val="80000"/>
              </a:lnSpc>
            </a:pPr>
            <a:r>
              <a:rPr lang="en-US" altLang="en-US" sz="2400"/>
              <a:t>17,000 classes (about 1M definitions),</a:t>
            </a:r>
          </a:p>
        </p:txBody>
      </p:sp>
    </p:spTree>
    <p:extLst>
      <p:ext uri="{BB962C8B-B14F-4D97-AF65-F5344CB8AC3E}">
        <p14:creationId xmlns:p14="http://schemas.microsoft.com/office/powerpoint/2010/main" val="395805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11165-1F31-4692-8781-D42A9366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96" y="0"/>
            <a:ext cx="69353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150A5-AF72-4F4C-9096-928AF092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357146" cy="1325563"/>
          </a:xfrm>
        </p:spPr>
        <p:txBody>
          <a:bodyPr/>
          <a:lstStyle/>
          <a:p>
            <a:r>
              <a:rPr lang="en-US"/>
              <a:t>Gene</a:t>
            </a:r>
            <a:br>
              <a:rPr lang="en-US"/>
            </a:br>
            <a:r>
              <a:rPr lang="en-US"/>
              <a:t>Ontology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3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11165-1F31-4692-8781-D42A9366A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66"/>
          <a:stretch/>
        </p:blipFill>
        <p:spPr>
          <a:xfrm>
            <a:off x="-859029" y="1446245"/>
            <a:ext cx="10895476" cy="4851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150A5-AF72-4F4C-9096-928AF092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357146" cy="1325563"/>
          </a:xfrm>
        </p:spPr>
        <p:txBody>
          <a:bodyPr/>
          <a:lstStyle/>
          <a:p>
            <a:r>
              <a:rPr lang="en-US"/>
              <a:t>Gene</a:t>
            </a:r>
            <a:br>
              <a:rPr lang="en-US"/>
            </a:br>
            <a:r>
              <a:rPr lang="en-US"/>
              <a:t>Ontology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EADD-C1B8-4950-B037-9E3122FD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story so far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4C01-37B0-4BC5-8C71-BAE802C10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418252"/>
            <a:ext cx="8556171" cy="5074621"/>
          </a:xfrm>
        </p:spPr>
        <p:txBody>
          <a:bodyPr>
            <a:normAutofit/>
          </a:bodyPr>
          <a:lstStyle/>
          <a:p>
            <a:r>
              <a:rPr lang="en-US" dirty="0"/>
              <a:t>In lectures until now we have seen </a:t>
            </a:r>
          </a:p>
          <a:p>
            <a:pPr lvl="1"/>
            <a:r>
              <a:rPr lang="en-US" dirty="0"/>
              <a:t>how to represent knowledge in a logic, and </a:t>
            </a:r>
          </a:p>
          <a:p>
            <a:pPr lvl="1"/>
            <a:r>
              <a:rPr lang="en-US" dirty="0"/>
              <a:t>how to use such a logic representation for problem solving</a:t>
            </a:r>
          </a:p>
          <a:p>
            <a:pPr lvl="1"/>
            <a:r>
              <a:rPr lang="en-US" dirty="0"/>
              <a:t>We used this in a simple world of Sudoku’s</a:t>
            </a:r>
          </a:p>
          <a:p>
            <a:pPr lvl="1"/>
            <a:r>
              <a:rPr lang="en-US" dirty="0"/>
              <a:t>Others are using this in the real world </a:t>
            </a:r>
            <a:br>
              <a:rPr lang="en-US" dirty="0"/>
            </a:br>
            <a:r>
              <a:rPr lang="en-US" dirty="0"/>
              <a:t>(software safety, hardware correctness, space planning)</a:t>
            </a:r>
          </a:p>
          <a:p>
            <a:r>
              <a:rPr lang="en-US" dirty="0"/>
              <a:t>But our representation (PL in CNF) was not very nice:</a:t>
            </a:r>
          </a:p>
          <a:p>
            <a:pPr lvl="1"/>
            <a:r>
              <a:rPr lang="en-US" dirty="0"/>
              <a:t>Quite hard to construct and quite hard to read</a:t>
            </a:r>
          </a:p>
          <a:p>
            <a:pPr lvl="1"/>
            <a:r>
              <a:rPr lang="en-US" dirty="0"/>
              <a:t>Became very big, even for small problems</a:t>
            </a:r>
          </a:p>
        </p:txBody>
      </p:sp>
    </p:spTree>
    <p:extLst>
      <p:ext uri="{BB962C8B-B14F-4D97-AF65-F5344CB8AC3E}">
        <p14:creationId xmlns:p14="http://schemas.microsoft.com/office/powerpoint/2010/main" val="342751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/>
              <a:t>used by</a:t>
            </a:r>
          </a:p>
          <a:p>
            <a:r>
              <a:rPr lang="en-GB" b="1" dirty="0"/>
              <a:t>media</a:t>
            </a:r>
            <a:r>
              <a:rPr lang="en-GB" dirty="0"/>
              <a:t>: BBC, Reuters, New York Times, </a:t>
            </a:r>
          </a:p>
          <a:p>
            <a:r>
              <a:rPr lang="en-GB" b="1" dirty="0"/>
              <a:t>governments</a:t>
            </a:r>
          </a:p>
          <a:p>
            <a:r>
              <a:rPr lang="en-GB" b="1" dirty="0"/>
              <a:t>retail</a:t>
            </a:r>
            <a:r>
              <a:rPr lang="en-GB" dirty="0"/>
              <a:t>  (10K companies):</a:t>
            </a:r>
            <a:br>
              <a:rPr lang="en-GB" dirty="0"/>
            </a:br>
            <a:r>
              <a:rPr lang="en-GB" dirty="0" err="1"/>
              <a:t>BestBuy</a:t>
            </a:r>
            <a:r>
              <a:rPr lang="en-GB" dirty="0"/>
              <a:t>, Sears, Kmart, Volkswagen, Renault</a:t>
            </a:r>
          </a:p>
          <a:p>
            <a:r>
              <a:rPr lang="en-GB" b="1" dirty="0"/>
              <a:t>IT</a:t>
            </a:r>
            <a:r>
              <a:rPr lang="en-GB" dirty="0"/>
              <a:t>: IBM, Oracle</a:t>
            </a:r>
          </a:p>
          <a:p>
            <a:r>
              <a:rPr lang="en-GB" b="1" dirty="0"/>
              <a:t>Search</a:t>
            </a:r>
            <a:r>
              <a:rPr lang="en-GB" dirty="0"/>
              <a:t>: Bing, Yahoo, Google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03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NXP is a semiconductor (microchip) manufacturer</a:t>
            </a:r>
          </a:p>
          <a:p>
            <a:pPr eaLnBrk="1" hangingPunct="1"/>
            <a:r>
              <a:rPr lang="en-US" sz="2400"/>
              <a:t>50</a:t>
            </a:r>
            <a:r>
              <a:rPr lang="en-US" sz="2400" dirty="0"/>
              <a:t>+ years of experience in semiconductors</a:t>
            </a:r>
          </a:p>
          <a:p>
            <a:pPr eaLnBrk="1" hangingPunct="1"/>
            <a:r>
              <a:rPr lang="en-US" sz="2400" dirty="0"/>
              <a:t>Headquarters: Eindhoven, The Netherlands</a:t>
            </a:r>
          </a:p>
          <a:p>
            <a:pPr eaLnBrk="1" hangingPunct="1"/>
            <a:r>
              <a:rPr lang="en-US" sz="2400" dirty="0"/>
              <a:t>Customers include Apple, Bosch, Continental, Delphi, </a:t>
            </a:r>
            <a:r>
              <a:rPr lang="en-US" sz="2400" dirty="0" err="1"/>
              <a:t>Gemalto</a:t>
            </a:r>
            <a:r>
              <a:rPr lang="en-US" sz="2400" dirty="0"/>
              <a:t>, </a:t>
            </a:r>
            <a:r>
              <a:rPr lang="en-US" sz="2400" dirty="0" err="1"/>
              <a:t>Giesecke</a:t>
            </a:r>
            <a:r>
              <a:rPr lang="en-US" sz="2400" dirty="0"/>
              <a:t>/</a:t>
            </a:r>
            <a:r>
              <a:rPr lang="en-US" sz="2400" dirty="0" err="1"/>
              <a:t>Devrient</a:t>
            </a:r>
            <a:r>
              <a:rPr lang="en-US" sz="2400" dirty="0"/>
              <a:t>, </a:t>
            </a:r>
            <a:r>
              <a:rPr lang="en-US" sz="2400" dirty="0" err="1"/>
              <a:t>Huawei</a:t>
            </a:r>
            <a:r>
              <a:rPr lang="en-US" sz="2400" dirty="0"/>
              <a:t>, NSN, Panasonic and Samsung</a:t>
            </a:r>
          </a:p>
          <a:p>
            <a:pPr eaLnBrk="1" hangingPunct="1"/>
            <a:r>
              <a:rPr lang="en-US" sz="2400" dirty="0"/>
              <a:t>Portfolio of </a:t>
            </a:r>
            <a:r>
              <a:rPr lang="en-US" sz="2400" b="1" dirty="0"/>
              <a:t>26,000</a:t>
            </a:r>
            <a:r>
              <a:rPr lang="en-US" sz="2400" b="1"/>
              <a:t>+</a:t>
            </a:r>
            <a:r>
              <a:rPr lang="en-US" sz="2400"/>
              <a:t> products: </a:t>
            </a:r>
            <a:br>
              <a:rPr lang="en-US" sz="2400"/>
            </a:br>
            <a:r>
              <a:rPr lang="en-US" sz="2400"/>
              <a:t>microchips for location, temperature, speed, etc.</a:t>
            </a:r>
            <a:br>
              <a:rPr lang="en-US" sz="2400"/>
            </a:br>
            <a:r>
              <a:rPr lang="en-US" sz="2400"/>
              <a:t>at 5V, 12V, 16V, …, large, small, tiny, …</a:t>
            </a:r>
          </a:p>
          <a:p>
            <a:pPr eaLnBrk="1" hangingPunct="1"/>
            <a:r>
              <a:rPr lang="en-US" sz="2400"/>
              <a:t>Their own engineers could no longer find </a:t>
            </a:r>
            <a:br>
              <a:rPr lang="en-US" sz="2400"/>
            </a:br>
            <a:r>
              <a:rPr lang="en-US" sz="2400"/>
              <a:t>what products they had already designed</a:t>
            </a:r>
          </a:p>
        </p:txBody>
      </p:sp>
      <p:sp>
        <p:nvSpPr>
          <p:cNvPr id="20484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800" y="6542090"/>
            <a:ext cx="2133600" cy="1603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2013-07-03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5FCBF-7E90-4B4A-91B1-02596F1A2A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4530" y="4349858"/>
            <a:ext cx="2143995" cy="155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 descr="New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102" y="474085"/>
            <a:ext cx="6686550" cy="42862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192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built their own ontology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2013-07-03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D11514-913C-4701-B3AF-C03135F74D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http://blog.nxp.com/wp-content/uploads/2013/01/nxp-grap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5336" y="1355841"/>
            <a:ext cx="5802240" cy="4593441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147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NXP: data integration </a:t>
            </a:r>
            <a:br>
              <a:rPr lang="en-GB"/>
            </a:br>
            <a:r>
              <a:rPr lang="en-GB"/>
              <a:t>about 26.000 products</a:t>
            </a:r>
          </a:p>
        </p:txBody>
      </p:sp>
      <p:sp>
        <p:nvSpPr>
          <p:cNvPr id="3" name="Flowchart: Magnetic Disk 2"/>
          <p:cNvSpPr/>
          <p:nvPr/>
        </p:nvSpPr>
        <p:spPr>
          <a:xfrm>
            <a:off x="35496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403648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771800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4139952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5508104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6876256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loud Callout 18"/>
          <p:cNvSpPr/>
          <p:nvPr/>
        </p:nvSpPr>
        <p:spPr>
          <a:xfrm>
            <a:off x="2123728" y="3429000"/>
            <a:ext cx="4464496" cy="1152128"/>
          </a:xfrm>
          <a:prstGeom prst="cloudCallout">
            <a:avLst>
              <a:gd name="adj1" fmla="val -14377"/>
              <a:gd name="adj2" fmla="val 36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Knowledge</a:t>
            </a:r>
            <a:r>
              <a:rPr kumimoji="0" lang="en-GB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Base =</a:t>
            </a:r>
            <a:br>
              <a:rPr kumimoji="0" lang="en-GB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Ontology + instances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3131840" y="5445224"/>
            <a:ext cx="2592288" cy="720080"/>
          </a:xfrm>
          <a:prstGeom prst="cloudCallout">
            <a:avLst>
              <a:gd name="adj1" fmla="val -14377"/>
              <a:gd name="adj2" fmla="val 36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GB">
                <a:solidFill>
                  <a:prstClr val="white"/>
                </a:solidFill>
              </a:rPr>
              <a:t>Knowledge Base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2199676">
            <a:off x="584247" y="3171951"/>
            <a:ext cx="165618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 rot="2961926">
            <a:off x="1896185" y="3079360"/>
            <a:ext cx="894138" cy="234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 rot="4261518">
            <a:off x="2993930" y="2989948"/>
            <a:ext cx="667937" cy="238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4238376" y="2970540"/>
            <a:ext cx="572839" cy="193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27"/>
          <p:cNvGrpSpPr/>
          <p:nvPr/>
        </p:nvGrpSpPr>
        <p:grpSpPr>
          <a:xfrm flipH="1">
            <a:off x="5597516" y="2750886"/>
            <a:ext cx="2862916" cy="894138"/>
            <a:chOff x="1456727" y="2901787"/>
            <a:chExt cx="2862916" cy="894138"/>
          </a:xfrm>
        </p:grpSpPr>
        <p:sp>
          <p:nvSpPr>
            <p:cNvPr id="25" name="Right Arrow 24"/>
            <p:cNvSpPr/>
            <p:nvPr/>
          </p:nvSpPr>
          <p:spPr>
            <a:xfrm rot="2199676">
              <a:off x="1456727" y="3324351"/>
              <a:ext cx="165618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 rot="2961926">
              <a:off x="2768665" y="3231760"/>
              <a:ext cx="894138" cy="2341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 rot="4261518">
              <a:off x="3866408" y="3142346"/>
              <a:ext cx="667937" cy="2385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lowchart: Magnetic Disk 28"/>
          <p:cNvSpPr/>
          <p:nvPr/>
        </p:nvSpPr>
        <p:spPr>
          <a:xfrm>
            <a:off x="8172400" y="1700808"/>
            <a:ext cx="720080" cy="10081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4238376" y="4917981"/>
            <a:ext cx="572839" cy="193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7452320" y="3861048"/>
            <a:ext cx="1512168" cy="648072"/>
          </a:xfrm>
          <a:prstGeom prst="wedgeRoundRectCallout">
            <a:avLst>
              <a:gd name="adj1" fmla="val -131365"/>
              <a:gd name="adj2" fmla="val 11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Departments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7452320" y="5445224"/>
            <a:ext cx="1512168" cy="648072"/>
          </a:xfrm>
          <a:prstGeom prst="wedgeRoundRectCallout">
            <a:avLst>
              <a:gd name="adj1" fmla="val -157656"/>
              <a:gd name="adj2" fmla="val 10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3791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 descr="C:\Dropbox\China2013\talks\Semantic Web\BBC 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511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FEB7-5BAC-4531-A274-5A5250BC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BBC Olympic Games website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9B54-88F0-4217-9DA1-B8A840A34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During the 2012 Olympic games this was the busiest website in the world</a:t>
            </a:r>
          </a:p>
          <a:p>
            <a:r>
              <a:rPr lang="en-US"/>
              <a:t>Even journalists could no longer find if they had written about a certain athlete, or a certain event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78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ropbox\China2013\talks\Semantic Web\BBC vocabula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468544" cy="6858000"/>
          </a:xfrm>
          <a:prstGeom prst="rect">
            <a:avLst/>
          </a:prstGeom>
          <a:noFill/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457200" y="116632"/>
            <a:ext cx="8229600" cy="86895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BBC Olympics ontology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0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5DCEF5-D3BF-4F48-805A-E316EE27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GB"/>
              <a:t>Uber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E344B-D4FA-49B7-8E2A-BB6B075236B4}"/>
              </a:ext>
            </a:extLst>
          </p:cNvPr>
          <p:cNvSpPr txBox="1"/>
          <p:nvPr/>
        </p:nvSpPr>
        <p:spPr>
          <a:xfrm>
            <a:off x="179512" y="973959"/>
            <a:ext cx="90542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“When an eater enters a query, we try to understand their </a:t>
            </a:r>
            <a:br>
              <a:rPr lang="en-US" sz="2800"/>
            </a:br>
            <a:r>
              <a:rPr lang="en-US" sz="2800"/>
              <a:t>intent based on our knowledge of food organized as a graph”</a:t>
            </a:r>
            <a:br>
              <a:rPr lang="en-US" sz="2800"/>
            </a:br>
            <a:r>
              <a:rPr lang="en-US" sz="2800"/>
              <a:t>				Uber Engineering blog, June 6 2018</a:t>
            </a:r>
            <a:endParaRPr lang="en-GB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C7C73-1E9D-460F-AD1A-0C153C027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96952"/>
            <a:ext cx="56388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31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5DCEF5-D3BF-4F48-805A-E316EE27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/>
              <a:t>Uber </a:t>
            </a:r>
            <a:br>
              <a:rPr lang="en-GB"/>
            </a:br>
            <a:r>
              <a:rPr lang="en-GB"/>
              <a:t>Food ontology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20389-30B8-4CA8-B315-E6797479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0" y="1301823"/>
            <a:ext cx="9930012" cy="55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0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5DCEF5-D3BF-4F48-805A-E316EE27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32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/>
              <a:t>Uber: Query expansion</a:t>
            </a:r>
            <a:br>
              <a:rPr lang="en-GB"/>
            </a:br>
            <a:r>
              <a:rPr lang="en-GB"/>
              <a:t>to give optimal suggestions for </a:t>
            </a:r>
            <a:br>
              <a:rPr lang="en-GB"/>
            </a:br>
            <a:r>
              <a:rPr lang="en-GB"/>
              <a:t>the order of a customer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A0F9-7A69-45C5-962F-A5B2273B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5854"/>
            <a:ext cx="7776865" cy="50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9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EADD-C1B8-4950-B037-9E3122FD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do better?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4C01-37B0-4BC5-8C71-BAE802C10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819469"/>
            <a:ext cx="8957387" cy="4673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think of a knowledge representation that</a:t>
            </a:r>
          </a:p>
          <a:p>
            <a:r>
              <a:rPr lang="en-US" dirty="0"/>
              <a:t>Is more useable by people (smaller, more readable)</a:t>
            </a:r>
          </a:p>
          <a:p>
            <a:r>
              <a:rPr lang="en-US" dirty="0"/>
              <a:t>Is still useable by computers (for efficient reasoning)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b="1" dirty="0"/>
              <a:t>Ontologies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way of organizing knowledge that is useful for </a:t>
            </a:r>
            <a:r>
              <a:rPr lang="en-US" i="1" dirty="0"/>
              <a:t>people</a:t>
            </a:r>
          </a:p>
          <a:p>
            <a:r>
              <a:rPr lang="en-US" b="1" dirty="0"/>
              <a:t>Description logic: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logic that allows </a:t>
            </a:r>
            <a:r>
              <a:rPr lang="en-US" i="1" dirty="0"/>
              <a:t>computers</a:t>
            </a:r>
            <a:r>
              <a:rPr lang="en-US" dirty="0"/>
              <a:t> to reason with ontologies</a:t>
            </a:r>
          </a:p>
        </p:txBody>
      </p:sp>
    </p:spTree>
    <p:extLst>
      <p:ext uri="{BB962C8B-B14F-4D97-AF65-F5344CB8AC3E}">
        <p14:creationId xmlns:p14="http://schemas.microsoft.com/office/powerpoint/2010/main" val="10167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4A95-90DA-4A00-AE6E-E66DBE56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786"/>
            <a:ext cx="7886700" cy="1325563"/>
          </a:xfrm>
        </p:spPr>
        <p:txBody>
          <a:bodyPr/>
          <a:lstStyle/>
          <a:p>
            <a:r>
              <a:rPr lang="en-GB"/>
              <a:t>Airbnb: to give optimal advice on </a:t>
            </a:r>
            <a:br>
              <a:rPr lang="en-GB"/>
            </a:br>
            <a:r>
              <a:rPr lang="en-GB"/>
              <a:t>which holiday address to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BA12B-A929-4D10-858A-AC6D4DF51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1344" t="14300" r="16058" b="13251"/>
          <a:stretch/>
        </p:blipFill>
        <p:spPr>
          <a:xfrm>
            <a:off x="1799692" y="1268760"/>
            <a:ext cx="5544616" cy="4968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D1D5C-F6BA-4197-8965-DB8E81586448}"/>
              </a:ext>
            </a:extLst>
          </p:cNvPr>
          <p:cNvSpPr txBox="1"/>
          <p:nvPr/>
        </p:nvSpPr>
        <p:spPr>
          <a:xfrm>
            <a:off x="0" y="6398696"/>
            <a:ext cx="9067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https://medium.com/airbnb-engineering/scaling-knowledge-access-and-retrieval-at-airbnb-665b6ba21e95</a:t>
            </a:r>
          </a:p>
        </p:txBody>
      </p:sp>
    </p:spTree>
    <p:extLst>
      <p:ext uri="{BB962C8B-B14F-4D97-AF65-F5344CB8AC3E}">
        <p14:creationId xmlns:p14="http://schemas.microsoft.com/office/powerpoint/2010/main" val="365789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4A95-90DA-4A00-AE6E-E66DBE56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Airbnb </a:t>
            </a:r>
            <a:br>
              <a:rPr lang="en-GB"/>
            </a:br>
            <a:r>
              <a:rPr lang="en-GB"/>
              <a:t>ontology of locations and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BCF6C-D306-4C7C-907C-479A9B19BE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03434"/>
              </a:clrFrom>
              <a:clrTo>
                <a:srgbClr val="3034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495"/>
            <a:ext cx="9144000" cy="56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2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0081-F60B-4ADC-8974-5DFAA61E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build an ontology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0825-6621-4F92-9988-B07DA43EB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 by now we have seen </a:t>
            </a:r>
          </a:p>
          <a:p>
            <a:r>
              <a:rPr lang="en-US"/>
              <a:t>what an ontology is</a:t>
            </a:r>
          </a:p>
          <a:p>
            <a:r>
              <a:rPr lang="en-US"/>
              <a:t>many examples of ontologies</a:t>
            </a:r>
          </a:p>
          <a:p>
            <a:r>
              <a:rPr lang="en-US"/>
              <a:t>Who are using ontologies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But how do you </a:t>
            </a:r>
            <a:r>
              <a:rPr lang="en-US" i="1"/>
              <a:t>build </a:t>
            </a:r>
            <a:r>
              <a:rPr lang="en-US"/>
              <a:t>an ontology?</a:t>
            </a:r>
          </a:p>
          <a:p>
            <a:pPr marL="0" indent="0">
              <a:buNone/>
            </a:pPr>
            <a:r>
              <a:rPr lang="en-US"/>
              <a:t>(This will be your homework!)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34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98307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98308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DE7AB18D-70FC-4D36-B2F3-712EB7DFA1EB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33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983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Main Stages in Ontology Development</a:t>
            </a:r>
            <a:r>
              <a:rPr lang="el-GR" altLang="en-US" sz="3200"/>
              <a:t> </a:t>
            </a:r>
          </a:p>
        </p:txBody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Determine scope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Consider reuse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Enumerate terms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Define taxonomy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Define properties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Define facets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Define instances</a:t>
            </a:r>
          </a:p>
          <a:p>
            <a:pPr marL="533372" indent="-533372">
              <a:buFont typeface="Wingdings" panose="05000000000000000000" pitchFamily="2" charset="2"/>
              <a:buAutoNum type="arabicPeriod"/>
            </a:pPr>
            <a:r>
              <a:rPr lang="en-US" altLang="en-US" sz="2400"/>
              <a:t>Check for anomalies</a:t>
            </a:r>
          </a:p>
          <a:p>
            <a:pPr marL="533372" indent="-533372">
              <a:buNone/>
            </a:pPr>
            <a:r>
              <a:rPr lang="en-US" altLang="en-US" sz="2400" b="1"/>
              <a:t>Not a linear process!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0615" y="2941927"/>
            <a:ext cx="3090610" cy="6767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1266" dirty="0"/>
              <a:t>In the next slides, </a:t>
            </a:r>
          </a:p>
          <a:p>
            <a:pPr algn="l"/>
            <a:r>
              <a:rPr lang="en-GB" sz="1266" dirty="0"/>
              <a:t>we’ll run through these steps in a simple example </a:t>
            </a:r>
          </a:p>
        </p:txBody>
      </p:sp>
    </p:spTree>
    <p:extLst>
      <p:ext uri="{BB962C8B-B14F-4D97-AF65-F5344CB8AC3E}">
        <p14:creationId xmlns:p14="http://schemas.microsoft.com/office/powerpoint/2010/main" val="2471211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255CC7F2-F1F5-428D-BAA1-32B7E14F2607}" type="slidenum">
              <a:rPr lang="en-US" altLang="en-US" sz="1800">
                <a:solidFill>
                  <a:srgbClr val="000000"/>
                </a:solidFill>
              </a:rPr>
              <a:pPr defTabSz="914353" eaLnBrk="1" hangingPunct="1"/>
              <a:t>34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9331" name="Text Box 2"/>
          <p:cNvSpPr txBox="1">
            <a:spLocks noChangeArrowheads="1"/>
          </p:cNvSpPr>
          <p:nvPr/>
        </p:nvSpPr>
        <p:spPr bwMode="auto">
          <a:xfrm>
            <a:off x="1751847" y="177801"/>
            <a:ext cx="561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Step 1: Determine Domain and Scope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98502" y="990600"/>
            <a:ext cx="7607300" cy="2414588"/>
            <a:chOff x="440" y="624"/>
            <a:chExt cx="4792" cy="1521"/>
          </a:xfrm>
        </p:grpSpPr>
        <p:pic>
          <p:nvPicPr>
            <p:cNvPr id="99336" name="Picture 8" descr="H:\Wbkr\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04" cy="1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37" name="Text Box 5"/>
            <p:cNvSpPr txBox="1">
              <a:spLocks noChangeArrowheads="1"/>
            </p:cNvSpPr>
            <p:nvPr/>
          </p:nvSpPr>
          <p:spPr bwMode="auto">
            <a:xfrm>
              <a:off x="440" y="864"/>
              <a:ext cx="17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Domain:</a:t>
              </a: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 geography</a:t>
              </a:r>
            </a:p>
          </p:txBody>
        </p:sp>
      </p:grp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7944" y="2590801"/>
            <a:ext cx="4429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Application: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route planning agent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830506" y="3505200"/>
            <a:ext cx="688682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Possible questions: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     Distance between two cities?</a:t>
            </a:r>
          </a:p>
          <a:p>
            <a:pPr lvl="1"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What sort of connections exist between two cities?</a:t>
            </a:r>
          </a:p>
          <a:p>
            <a:pPr lvl="1"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 which country is a city?</a:t>
            </a:r>
          </a:p>
          <a:p>
            <a:pPr lvl="1"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How many borders are crossed?</a:t>
            </a:r>
          </a:p>
          <a:p>
            <a:pPr lvl="1" defTabSz="914353"/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5" name="Line 9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08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utoUpdateAnimBg="0"/>
      <p:bldP spid="819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0355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0356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E4AAAA57-31C0-4621-A0A6-4A834D7F82E2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35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03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Determine Scope</a:t>
            </a:r>
            <a:r>
              <a:rPr lang="el-GR" altLang="en-US"/>
              <a:t> </a:t>
            </a:r>
          </a:p>
        </p:txBody>
      </p:sp>
      <p:sp>
        <p:nvSpPr>
          <p:cNvPr id="1003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There is no correct ontology of a specific domain </a:t>
            </a:r>
            <a:endParaRPr lang="en-GB" altLang="en-US"/>
          </a:p>
          <a:p>
            <a:pPr lvl="1" eaLnBrk="1" hangingPunct="1"/>
            <a:r>
              <a:rPr lang="en-GB" altLang="en-US"/>
              <a:t>An ontology is an abstraction of a particular domain, and there are always viable alternatives</a:t>
            </a:r>
            <a:endParaRPr lang="en-US" altLang="en-US"/>
          </a:p>
          <a:p>
            <a:pPr eaLnBrk="1" hangingPunct="1"/>
            <a:r>
              <a:rPr lang="en-US" altLang="en-US"/>
              <a:t>What is included in this abstraction should be determined by </a:t>
            </a:r>
            <a:endParaRPr lang="en-GB" altLang="en-US"/>
          </a:p>
          <a:p>
            <a:pPr lvl="1" eaLnBrk="1" hangingPunct="1"/>
            <a:r>
              <a:rPr lang="en-GB" altLang="en-US"/>
              <a:t>the use to which the ontology will be put</a:t>
            </a:r>
          </a:p>
          <a:p>
            <a:pPr lvl="1" eaLnBrk="1" hangingPunct="1"/>
            <a:r>
              <a:rPr lang="en-GB" altLang="en-US"/>
              <a:t>by future extensions that are already anticipated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419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1379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1380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18C23CA3-FEAC-4452-ABE7-59325129ED62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36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13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Determine Scope (2)</a:t>
            </a:r>
            <a:endParaRPr lang="el-GR" altLang="en-US"/>
          </a:p>
        </p:txBody>
      </p:sp>
      <p:sp>
        <p:nvSpPr>
          <p:cNvPr id="1013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questions to be answered at this stage are: </a:t>
            </a:r>
            <a:endParaRPr lang="en-GB" altLang="en-US"/>
          </a:p>
          <a:p>
            <a:pPr lvl="1" eaLnBrk="1" hangingPunct="1"/>
            <a:r>
              <a:rPr lang="en-GB" altLang="en-US"/>
              <a:t>What is the domain that the ontology will cover? </a:t>
            </a:r>
          </a:p>
          <a:p>
            <a:pPr lvl="1" eaLnBrk="1" hangingPunct="1"/>
            <a:r>
              <a:rPr lang="en-GB" altLang="en-US"/>
              <a:t>For what we are going to use the ontology? </a:t>
            </a:r>
          </a:p>
          <a:p>
            <a:pPr lvl="1" eaLnBrk="1" hangingPunct="1"/>
            <a:r>
              <a:rPr lang="en-GB" altLang="en-US"/>
              <a:t>For what types of questions should the ontology provide answers? </a:t>
            </a:r>
          </a:p>
          <a:p>
            <a:pPr lvl="1" eaLnBrk="1" hangingPunct="1"/>
            <a:r>
              <a:rPr lang="en-GB" altLang="en-US"/>
              <a:t>Who will use and maintain the ontology?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0414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2403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2404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5FB3144A-EBA1-4ECB-A45A-2922CBDE1461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37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24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Reuse</a:t>
            </a:r>
            <a:endParaRPr lang="el-GR" altLang="en-US"/>
          </a:p>
        </p:txBody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With the spreading deployment of the Semantic Web, ontologies have become more widely available </a:t>
            </a:r>
          </a:p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We rarely have to start from scratch when defining an ontology </a:t>
            </a:r>
            <a:endParaRPr lang="el-GR" altLang="en-US" dirty="0">
              <a:sym typeface="Symbol" panose="05050102010706020507" pitchFamily="18" charset="2"/>
            </a:endParaRPr>
          </a:p>
          <a:p>
            <a:pPr lvl="1" eaLnBrk="1" hangingPunct="1"/>
            <a:r>
              <a:rPr lang="el-GR" altLang="en-US" dirty="0">
                <a:sym typeface="Symbol" panose="05050102010706020507" pitchFamily="18" charset="2"/>
              </a:rPr>
              <a:t>There is almost always an ontology available from a third party that provides at least a useful starting point for our own ontology </a:t>
            </a:r>
          </a:p>
        </p:txBody>
      </p:sp>
    </p:spTree>
    <p:extLst>
      <p:ext uri="{BB962C8B-B14F-4D97-AF65-F5344CB8AC3E}">
        <p14:creationId xmlns:p14="http://schemas.microsoft.com/office/powerpoint/2010/main" val="316387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FA610-76EC-430A-9951-8953014D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0"/>
            <a:ext cx="8792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1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0"/>
            <a:ext cx="9103360" cy="68275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0"/>
            <a:ext cx="9103360" cy="68275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5131058"/>
            <a:ext cx="26990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</a:rPr>
              <a:t>Bio-medical </a:t>
            </a:r>
          </a:p>
          <a:p>
            <a:r>
              <a:rPr lang="en-US" sz="3600">
                <a:solidFill>
                  <a:prstClr val="black"/>
                </a:solidFill>
              </a:rPr>
              <a:t>ontologies in </a:t>
            </a:r>
          </a:p>
          <a:p>
            <a:r>
              <a:rPr lang="en-US" sz="3600">
                <a:solidFill>
                  <a:prstClr val="black"/>
                </a:solidFill>
              </a:rPr>
              <a:t>Bio-portal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7189" y="6211669"/>
            <a:ext cx="16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</a:rPr>
              <a:t>&gt; 5 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2AC6-6E83-4DF2-B8CB-2887FE5E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200"/>
            <a:ext cx="7886700" cy="651911"/>
          </a:xfrm>
        </p:spPr>
        <p:txBody>
          <a:bodyPr>
            <a:normAutofit fontScale="90000"/>
          </a:bodyPr>
          <a:lstStyle/>
          <a:p>
            <a:r>
              <a:rPr lang="en-US"/>
              <a:t>Definition(s) of an ontology </a:t>
            </a:r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F4FACA-902D-4E4B-824B-EE2CFF28E950}"/>
              </a:ext>
            </a:extLst>
          </p:cNvPr>
          <p:cNvSpPr/>
          <p:nvPr/>
        </p:nvSpPr>
        <p:spPr>
          <a:xfrm>
            <a:off x="256592" y="2321929"/>
            <a:ext cx="8630816" cy="21367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"An ontology </a:t>
            </a:r>
          </a:p>
          <a:p>
            <a:pPr marL="457200" indent="-457200">
              <a:buFontTx/>
              <a:buChar char="-"/>
            </a:pPr>
            <a:r>
              <a:rPr lang="en-US" sz="2800"/>
              <a:t>defines the basic terms and relations </a:t>
            </a:r>
          </a:p>
          <a:p>
            <a:pPr marL="457200" indent="-457200">
              <a:buFontTx/>
              <a:buChar char="-"/>
            </a:pPr>
            <a:r>
              <a:rPr lang="en-US" sz="2800"/>
              <a:t>that form the vocabulary of a topic area </a:t>
            </a:r>
          </a:p>
          <a:p>
            <a:pPr marL="457200" indent="-457200">
              <a:buFontTx/>
              <a:buChar char="-"/>
            </a:pPr>
            <a:r>
              <a:rPr lang="en-US" sz="2800"/>
              <a:t>as well as the rules for combining terms and relations</a:t>
            </a:r>
          </a:p>
          <a:p>
            <a:pPr marL="457200" indent="-457200">
              <a:buFontTx/>
              <a:buChar char="-"/>
            </a:pPr>
            <a:r>
              <a:rPr lang="en-US" sz="2800"/>
              <a:t>to infer extensions to the vocabulary" - Neches ('91)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ED5140-F182-44AD-B43F-0AD6D829CC6D}"/>
              </a:ext>
            </a:extLst>
          </p:cNvPr>
          <p:cNvSpPr/>
          <p:nvPr/>
        </p:nvSpPr>
        <p:spPr>
          <a:xfrm>
            <a:off x="256592" y="953278"/>
            <a:ext cx="8630816" cy="1219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"An ontology defines the terms used to describe and represent an area of knowledge" - Jeff Heflin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2045AF-CE80-46A2-93EE-FF2AA0E222AE}"/>
              </a:ext>
            </a:extLst>
          </p:cNvPr>
          <p:cNvSpPr/>
          <p:nvPr/>
        </p:nvSpPr>
        <p:spPr>
          <a:xfrm>
            <a:off x="256592" y="4608090"/>
            <a:ext cx="8630816" cy="21367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The goal of an Ontology = Knowledge Sharing and Reuse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Communication between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Interoperability between software agent</a:t>
            </a:r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332607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3427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3428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7526AA8F-8A54-4E0D-8936-9EED0DEB671D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40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34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Enumerate Terms</a:t>
            </a:r>
            <a:endParaRPr lang="el-GR" altLang="en-US"/>
          </a:p>
        </p:txBody>
      </p:sp>
      <p:sp>
        <p:nvSpPr>
          <p:cNvPr id="1034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Write down in an unstructured list all the relevant terms that are expected to appear in the ontology</a:t>
            </a:r>
            <a:endParaRPr lang="en-GB" altLang="en-US" sz="2400" dirty="0"/>
          </a:p>
          <a:p>
            <a:pPr lvl="1" eaLnBrk="1" hangingPunct="1"/>
            <a:r>
              <a:rPr lang="en-GB" altLang="en-US" sz="2000" dirty="0"/>
              <a:t>Nouns form the basis for class names</a:t>
            </a:r>
          </a:p>
          <a:p>
            <a:pPr lvl="1" eaLnBrk="1" hangingPunct="1"/>
            <a:r>
              <a:rPr lang="en-GB" altLang="en-US" sz="2000" dirty="0"/>
              <a:t>Verbs (or verb phrases) form the basis for property names </a:t>
            </a:r>
          </a:p>
          <a:p>
            <a:pPr eaLnBrk="1" hangingPunct="1"/>
            <a:r>
              <a:rPr lang="en-US" altLang="en-US" sz="2400" dirty="0"/>
              <a:t>Traditional knowledge engineering tools (e.g. laddering and grid analysis, card sort, 20 questions) can be used to obtain </a:t>
            </a:r>
            <a:endParaRPr lang="en-GB" altLang="en-US" sz="2400" dirty="0"/>
          </a:p>
          <a:p>
            <a:pPr lvl="1" eaLnBrk="1" hangingPunct="1"/>
            <a:r>
              <a:rPr lang="en-GB" altLang="en-US" sz="2000" dirty="0"/>
              <a:t>the set of terms </a:t>
            </a:r>
          </a:p>
          <a:p>
            <a:pPr lvl="1" eaLnBrk="1" hangingPunct="1"/>
            <a:r>
              <a:rPr lang="en-GB" altLang="en-US" sz="2000" dirty="0"/>
              <a:t>an initial structure for these terms</a:t>
            </a:r>
            <a:endParaRPr lang="el-G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0960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2F282D06-8CCF-41EA-8490-244B8E59F88D}" type="slidenum">
              <a:rPr lang="en-US" altLang="en-US" sz="1800">
                <a:solidFill>
                  <a:srgbClr val="000000"/>
                </a:solidFill>
              </a:rPr>
              <a:pPr defTabSz="914353" eaLnBrk="1" hangingPunct="1"/>
              <a:t>41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1905254" y="304801"/>
            <a:ext cx="5314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Step 2: Enumerate Important Terms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5913" y="1752600"/>
            <a:ext cx="8043863" cy="4424364"/>
            <a:chOff x="199" y="1104"/>
            <a:chExt cx="5067" cy="2787"/>
          </a:xfrm>
        </p:grpSpPr>
        <p:sp>
          <p:nvSpPr>
            <p:cNvPr id="104455" name="Text Box 4"/>
            <p:cNvSpPr txBox="1">
              <a:spLocks noChangeArrowheads="1"/>
            </p:cNvSpPr>
            <p:nvPr/>
          </p:nvSpPr>
          <p:spPr bwMode="auto">
            <a:xfrm>
              <a:off x="3709" y="1728"/>
              <a:ext cx="70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104456" name="Text Box 5"/>
            <p:cNvSpPr txBox="1">
              <a:spLocks noChangeArrowheads="1"/>
            </p:cNvSpPr>
            <p:nvPr/>
          </p:nvSpPr>
          <p:spPr bwMode="auto">
            <a:xfrm>
              <a:off x="2847" y="1104"/>
              <a:ext cx="4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city</a:t>
              </a:r>
            </a:p>
          </p:txBody>
        </p:sp>
        <p:sp>
          <p:nvSpPr>
            <p:cNvPr id="104457" name="Text Box 6"/>
            <p:cNvSpPr txBox="1">
              <a:spLocks noChangeArrowheads="1"/>
            </p:cNvSpPr>
            <p:nvPr/>
          </p:nvSpPr>
          <p:spPr bwMode="auto">
            <a:xfrm>
              <a:off x="4237" y="1152"/>
              <a:ext cx="63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capital</a:t>
              </a:r>
            </a:p>
          </p:txBody>
        </p:sp>
        <p:sp>
          <p:nvSpPr>
            <p:cNvPr id="104458" name="Text Box 7"/>
            <p:cNvSpPr txBox="1">
              <a:spLocks noChangeArrowheads="1"/>
            </p:cNvSpPr>
            <p:nvPr/>
          </p:nvSpPr>
          <p:spPr bwMode="auto">
            <a:xfrm>
              <a:off x="878" y="1920"/>
              <a:ext cx="6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border</a:t>
              </a:r>
            </a:p>
          </p:txBody>
        </p:sp>
        <p:sp>
          <p:nvSpPr>
            <p:cNvPr id="104459" name="Text Box 8"/>
            <p:cNvSpPr txBox="1">
              <a:spLocks noChangeArrowheads="1"/>
            </p:cNvSpPr>
            <p:nvPr/>
          </p:nvSpPr>
          <p:spPr bwMode="auto">
            <a:xfrm>
              <a:off x="2507" y="3600"/>
              <a:ext cx="9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connection</a:t>
              </a:r>
            </a:p>
          </p:txBody>
        </p:sp>
        <p:sp>
          <p:nvSpPr>
            <p:cNvPr id="104460" name="Text Box 9"/>
            <p:cNvSpPr txBox="1">
              <a:spLocks noChangeArrowheads="1"/>
            </p:cNvSpPr>
            <p:nvPr/>
          </p:nvSpPr>
          <p:spPr bwMode="auto">
            <a:xfrm>
              <a:off x="631" y="1344"/>
              <a:ext cx="17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Connection_on_land</a:t>
              </a:r>
            </a:p>
          </p:txBody>
        </p:sp>
        <p:sp>
          <p:nvSpPr>
            <p:cNvPr id="104461" name="Text Box 10"/>
            <p:cNvSpPr txBox="1">
              <a:spLocks noChangeArrowheads="1"/>
            </p:cNvSpPr>
            <p:nvPr/>
          </p:nvSpPr>
          <p:spPr bwMode="auto">
            <a:xfrm>
              <a:off x="3607" y="3360"/>
              <a:ext cx="155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Connection_in_air</a:t>
              </a:r>
            </a:p>
          </p:txBody>
        </p:sp>
        <p:sp>
          <p:nvSpPr>
            <p:cNvPr id="104462" name="Text Box 11"/>
            <p:cNvSpPr txBox="1">
              <a:spLocks noChangeArrowheads="1"/>
            </p:cNvSpPr>
            <p:nvPr/>
          </p:nvSpPr>
          <p:spPr bwMode="auto">
            <a:xfrm>
              <a:off x="199" y="2880"/>
              <a:ext cx="182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Connection_on_water</a:t>
              </a:r>
            </a:p>
          </p:txBody>
        </p:sp>
        <p:sp>
          <p:nvSpPr>
            <p:cNvPr id="104463" name="Text Box 12"/>
            <p:cNvSpPr txBox="1">
              <a:spLocks noChangeArrowheads="1"/>
            </p:cNvSpPr>
            <p:nvPr/>
          </p:nvSpPr>
          <p:spPr bwMode="auto">
            <a:xfrm>
              <a:off x="4805" y="2042"/>
              <a:ext cx="4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road</a:t>
              </a:r>
            </a:p>
          </p:txBody>
        </p:sp>
        <p:sp>
          <p:nvSpPr>
            <p:cNvPr id="104464" name="Text Box 13"/>
            <p:cNvSpPr txBox="1">
              <a:spLocks noChangeArrowheads="1"/>
            </p:cNvSpPr>
            <p:nvPr/>
          </p:nvSpPr>
          <p:spPr bwMode="auto">
            <a:xfrm>
              <a:off x="4368" y="2736"/>
              <a:ext cx="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railway</a:t>
              </a:r>
            </a:p>
          </p:txBody>
        </p:sp>
        <p:sp>
          <p:nvSpPr>
            <p:cNvPr id="104465" name="Text Box 14"/>
            <p:cNvSpPr txBox="1">
              <a:spLocks noChangeArrowheads="1"/>
            </p:cNvSpPr>
            <p:nvPr/>
          </p:nvSpPr>
          <p:spPr bwMode="auto">
            <a:xfrm>
              <a:off x="1022" y="3360"/>
              <a:ext cx="79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currency</a:t>
              </a:r>
            </a:p>
          </p:txBody>
        </p:sp>
      </p:grpSp>
      <p:sp>
        <p:nvSpPr>
          <p:cNvPr id="104453" name="Line 16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9235" name="Picture 19" descr="H:\Wbkr\brainstor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819401"/>
            <a:ext cx="21113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5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5475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5476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783750B0-5653-4B51-A623-911823EFF04B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42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54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Taxonomy</a:t>
            </a:r>
            <a:endParaRPr lang="el-GR" altLang="en-US"/>
          </a:p>
        </p:txBody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372" indent="-533372"/>
            <a:r>
              <a:rPr lang="en-US" altLang="en-US"/>
              <a:t>Relevant terms must be organized in a taxonomic hierarchy</a:t>
            </a:r>
          </a:p>
          <a:p>
            <a:pPr marL="914353" lvl="1" indent="-457177"/>
            <a:r>
              <a:rPr lang="en-US" altLang="en-US"/>
              <a:t>Opinions differ on whether it is more efficient/reliable to do this in a top-down or a bottom-up fashion</a:t>
            </a:r>
          </a:p>
          <a:p>
            <a:pPr marL="533372" indent="-533372"/>
            <a:r>
              <a:rPr lang="en-US" altLang="en-US"/>
              <a:t>Ensure that hierarchy is indeed a taxonomy:</a:t>
            </a:r>
            <a:endParaRPr lang="en-GB" altLang="en-US"/>
          </a:p>
          <a:p>
            <a:pPr marL="914353" lvl="1" indent="-457177"/>
            <a:r>
              <a:rPr lang="en-GB" altLang="en-US"/>
              <a:t>If A is a subclass of B, then every instance of A must also be an instance of B (compatible with semantics of </a:t>
            </a:r>
            <a:r>
              <a:rPr lang="en-GB" altLang="en-US" b="1"/>
              <a:t>rdfs:subClassOf</a:t>
            </a:r>
          </a:p>
        </p:txBody>
      </p:sp>
    </p:spTree>
    <p:extLst>
      <p:ext uri="{BB962C8B-B14F-4D97-AF65-F5344CB8AC3E}">
        <p14:creationId xmlns:p14="http://schemas.microsoft.com/office/powerpoint/2010/main" val="3965602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51EB7A2D-9D00-4E7F-A6F0-083E376DE0D9}" type="slidenum">
              <a:rPr lang="en-US" altLang="en-US" sz="1800">
                <a:solidFill>
                  <a:srgbClr val="000000"/>
                </a:solidFill>
              </a:rPr>
              <a:pPr defTabSz="914353" eaLnBrk="1" hangingPunct="1"/>
              <a:t>43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6499" name="Text Box 2"/>
          <p:cNvSpPr txBox="1">
            <a:spLocks noChangeArrowheads="1"/>
          </p:cNvSpPr>
          <p:nvPr/>
        </p:nvSpPr>
        <p:spPr bwMode="auto">
          <a:xfrm>
            <a:off x="1365805" y="228601"/>
            <a:ext cx="64187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Step 3: Define Classes and Class Hierarchy</a:t>
            </a:r>
          </a:p>
        </p:txBody>
      </p:sp>
      <p:pic>
        <p:nvPicPr>
          <p:cNvPr id="10247" name="Picture 7" descr="H:\Wbkr\hierarc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4419600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Line 8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7523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7524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BF4BC92F-6DAB-4023-B0E9-4C139EF16190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44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075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Taxonomy</a:t>
            </a:r>
            <a:endParaRPr lang="el-GR" altLang="en-US"/>
          </a:p>
        </p:txBody>
      </p:sp>
      <p:sp>
        <p:nvSpPr>
          <p:cNvPr id="1075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semantics of </a:t>
            </a:r>
            <a:r>
              <a:rPr lang="en-US" altLang="en-US" b="1"/>
              <a:t>subClassOf</a:t>
            </a:r>
            <a:r>
              <a:rPr lang="en-US" altLang="en-US"/>
              <a:t> demands that whenever A is a subclass of B, every property statement that holds for instances of B must also apply to instances of A</a:t>
            </a:r>
            <a:endParaRPr lang="el-GR" altLang="en-US"/>
          </a:p>
          <a:p>
            <a:pPr lvl="1" eaLnBrk="1" hangingPunct="1"/>
            <a:r>
              <a:rPr lang="el-GR" altLang="en-US"/>
              <a:t>It makes sense to attach properties to the highest class in the hierarchy to which they apply </a:t>
            </a:r>
          </a:p>
        </p:txBody>
      </p:sp>
    </p:spTree>
    <p:extLst>
      <p:ext uri="{BB962C8B-B14F-4D97-AF65-F5344CB8AC3E}">
        <p14:creationId xmlns:p14="http://schemas.microsoft.com/office/powerpoint/2010/main" val="420047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Popular mistakes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Which of these is NOT a class:</a:t>
            </a:r>
          </a:p>
          <a:p>
            <a:pPr lvl="1"/>
            <a:r>
              <a:rPr lang="en-US" altLang="en-US"/>
              <a:t>(a) Chef, (b) Jamie Oliver, (c) Apple, (d) Fruit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Is this a correct hierarchy:</a:t>
            </a:r>
          </a:p>
          <a:p>
            <a:r>
              <a:rPr lang="en-US" altLang="en-US"/>
              <a:t>Thing</a:t>
            </a:r>
          </a:p>
          <a:p>
            <a:pPr lvl="1"/>
            <a:r>
              <a:rPr lang="en-US" altLang="en-US"/>
              <a:t>Beverage</a:t>
            </a:r>
          </a:p>
          <a:p>
            <a:pPr lvl="2"/>
            <a:r>
              <a:rPr lang="en-US" altLang="en-US"/>
              <a:t>Juice</a:t>
            </a:r>
          </a:p>
          <a:p>
            <a:pPr lvl="3"/>
            <a:r>
              <a:rPr lang="en-US" altLang="en-US"/>
              <a:t>Fruit Juice</a:t>
            </a:r>
          </a:p>
          <a:p>
            <a:pPr lvl="4"/>
            <a:r>
              <a:rPr lang="en-US" altLang="en-US"/>
              <a:t>Apple</a:t>
            </a:r>
          </a:p>
          <a:p>
            <a:pPr lvl="2"/>
            <a:r>
              <a:rPr lang="en-US" altLang="en-US"/>
              <a:t>Soda</a:t>
            </a:r>
          </a:p>
          <a:p>
            <a:pPr lvl="3"/>
            <a:r>
              <a:rPr lang="en-US" altLang="en-US"/>
              <a:t>Coca Cola</a:t>
            </a:r>
          </a:p>
          <a:p>
            <a:pPr lvl="4"/>
            <a:endParaRPr lang="en-US" altLang="en-US"/>
          </a:p>
        </p:txBody>
      </p:sp>
      <p:sp>
        <p:nvSpPr>
          <p:cNvPr id="10854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85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85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0F1CCBCF-4B49-4A7B-999E-076EA85C3584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45</a:t>
            </a:fld>
            <a:endParaRPr lang="el-G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41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Popular mistakes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And is this a correct hierarchy:</a:t>
            </a:r>
          </a:p>
          <a:p>
            <a:r>
              <a:rPr lang="en-US" altLang="en-US"/>
              <a:t>Thing</a:t>
            </a:r>
          </a:p>
          <a:p>
            <a:pPr lvl="1"/>
            <a:r>
              <a:rPr lang="en-US" altLang="en-US"/>
              <a:t>Meal</a:t>
            </a:r>
          </a:p>
          <a:p>
            <a:pPr lvl="2"/>
            <a:r>
              <a:rPr lang="en-US" altLang="en-US"/>
              <a:t>Breakfast</a:t>
            </a:r>
          </a:p>
          <a:p>
            <a:pPr lvl="3"/>
            <a:r>
              <a:rPr lang="en-US" altLang="en-US"/>
              <a:t>Eggs</a:t>
            </a:r>
          </a:p>
          <a:p>
            <a:pPr lvl="2"/>
            <a:r>
              <a:rPr lang="en-US" altLang="en-US"/>
              <a:t>Lunch</a:t>
            </a:r>
          </a:p>
          <a:p>
            <a:pPr lvl="3"/>
            <a:r>
              <a:rPr lang="en-US" altLang="en-US"/>
              <a:t>Late Lunch</a:t>
            </a:r>
          </a:p>
          <a:p>
            <a:pPr lvl="2"/>
            <a:r>
              <a:rPr lang="en-US" altLang="en-US"/>
              <a:t>Dinner</a:t>
            </a:r>
          </a:p>
          <a:p>
            <a:pPr lvl="3"/>
            <a:r>
              <a:rPr lang="en-US" altLang="en-US"/>
              <a:t>Pasta</a:t>
            </a:r>
          </a:p>
        </p:txBody>
      </p:sp>
      <p:sp>
        <p:nvSpPr>
          <p:cNvPr id="10957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095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095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6B27D254-88E1-4FA9-9447-4FA54AD8EBE0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46</a:t>
            </a:fld>
            <a:endParaRPr lang="el-G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185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5F245CAF-AE1F-4F97-9C03-A58B57641A33}" type="slidenum">
              <a:rPr lang="en-US" altLang="en-US" sz="1800">
                <a:solidFill>
                  <a:srgbClr val="000000"/>
                </a:solidFill>
              </a:rPr>
              <a:pPr defTabSz="914353" eaLnBrk="1" hangingPunct="1"/>
              <a:t>47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2523710" y="254000"/>
            <a:ext cx="37401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Issues on class hierarchy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155590" y="1447801"/>
            <a:ext cx="32431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- all is-a relations hold?</a:t>
            </a:r>
          </a:p>
          <a:p>
            <a:pPr defTabSz="914353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	Inst(B)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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Amsterdam"/>
              </a:rPr>
              <a:t>Inst(A)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096000" y="1066800"/>
            <a:ext cx="2133600" cy="1681163"/>
            <a:chOff x="3840" y="672"/>
            <a:chExt cx="1344" cy="1059"/>
          </a:xfrm>
        </p:grpSpPr>
        <p:sp>
          <p:nvSpPr>
            <p:cNvPr id="110609" name="Rectangle 26"/>
            <p:cNvSpPr>
              <a:spLocks noChangeArrowheads="1"/>
            </p:cNvSpPr>
            <p:nvPr/>
          </p:nvSpPr>
          <p:spPr bwMode="auto">
            <a:xfrm>
              <a:off x="3840" y="672"/>
              <a:ext cx="1344" cy="10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0" name="Text Box 6"/>
            <p:cNvSpPr txBox="1">
              <a:spLocks noChangeArrowheads="1"/>
            </p:cNvSpPr>
            <p:nvPr/>
          </p:nvSpPr>
          <p:spPr bwMode="auto">
            <a:xfrm>
              <a:off x="4032" y="1152"/>
              <a:ext cx="20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B </a:t>
              </a:r>
            </a:p>
          </p:txBody>
        </p:sp>
        <p:sp>
          <p:nvSpPr>
            <p:cNvPr id="110611" name="Text Box 7"/>
            <p:cNvSpPr txBox="1">
              <a:spLocks noChangeArrowheads="1"/>
            </p:cNvSpPr>
            <p:nvPr/>
          </p:nvSpPr>
          <p:spPr bwMode="auto">
            <a:xfrm>
              <a:off x="4272" y="816"/>
              <a:ext cx="20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 </a:t>
              </a:r>
            </a:p>
          </p:txBody>
        </p:sp>
        <p:sp>
          <p:nvSpPr>
            <p:cNvPr id="110612" name="Line 8"/>
            <p:cNvSpPr>
              <a:spLocks noChangeShapeType="1"/>
            </p:cNvSpPr>
            <p:nvPr/>
          </p:nvSpPr>
          <p:spPr bwMode="auto">
            <a:xfrm flipH="1">
              <a:off x="4176" y="10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0613" name="Text Box 10"/>
            <p:cNvSpPr txBox="1">
              <a:spLocks noChangeArrowheads="1"/>
            </p:cNvSpPr>
            <p:nvPr/>
          </p:nvSpPr>
          <p:spPr bwMode="auto">
            <a:xfrm>
              <a:off x="4566" y="1130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4769" y="1440"/>
              <a:ext cx="25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10615" name="Line 12"/>
            <p:cNvSpPr>
              <a:spLocks noChangeShapeType="1"/>
            </p:cNvSpPr>
            <p:nvPr/>
          </p:nvSpPr>
          <p:spPr bwMode="auto">
            <a:xfrm>
              <a:off x="4464" y="10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0616" name="Line 13"/>
            <p:cNvSpPr>
              <a:spLocks noChangeShapeType="1"/>
            </p:cNvSpPr>
            <p:nvPr/>
          </p:nvSpPr>
          <p:spPr bwMode="auto">
            <a:xfrm>
              <a:off x="4704" y="134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231901" y="2514602"/>
            <a:ext cx="6291263" cy="1200151"/>
            <a:chOff x="776" y="1584"/>
            <a:chExt cx="3963" cy="756"/>
          </a:xfrm>
        </p:grpSpPr>
        <p:sp>
          <p:nvSpPr>
            <p:cNvPr id="110605" name="Text Box 14"/>
            <p:cNvSpPr txBox="1">
              <a:spLocks noChangeArrowheads="1"/>
            </p:cNvSpPr>
            <p:nvPr/>
          </p:nvSpPr>
          <p:spPr bwMode="auto">
            <a:xfrm>
              <a:off x="776" y="1584"/>
              <a:ext cx="208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- check transitivity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	C Subclass_of(A)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	D Subclass_of(C)</a:t>
              </a:r>
            </a:p>
          </p:txBody>
        </p:sp>
        <p:sp>
          <p:nvSpPr>
            <p:cNvPr id="110606" name="AutoShape 15"/>
            <p:cNvSpPr>
              <a:spLocks/>
            </p:cNvSpPr>
            <p:nvPr/>
          </p:nvSpPr>
          <p:spPr bwMode="auto">
            <a:xfrm>
              <a:off x="2746" y="1846"/>
              <a:ext cx="96" cy="48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7" name="AutoShape 16"/>
            <p:cNvSpPr>
              <a:spLocks noChangeArrowheads="1"/>
            </p:cNvSpPr>
            <p:nvPr/>
          </p:nvSpPr>
          <p:spPr bwMode="auto">
            <a:xfrm>
              <a:off x="2890" y="1942"/>
              <a:ext cx="240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3227" y="1920"/>
              <a:ext cx="15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D Subclass_of(A)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150937" y="4114803"/>
            <a:ext cx="4611689" cy="1200151"/>
            <a:chOff x="725" y="2400"/>
            <a:chExt cx="2905" cy="756"/>
          </a:xfrm>
        </p:grpSpPr>
        <p:sp>
          <p:nvSpPr>
            <p:cNvPr id="110601" name="Text Box 20"/>
            <p:cNvSpPr txBox="1">
              <a:spLocks noChangeArrowheads="1"/>
            </p:cNvSpPr>
            <p:nvPr/>
          </p:nvSpPr>
          <p:spPr bwMode="auto">
            <a:xfrm>
              <a:off x="725" y="2400"/>
              <a:ext cx="21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- avoid unexpected cycles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	B Subclass_of(A)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	A Subclass_of(B)</a:t>
              </a:r>
            </a:p>
          </p:txBody>
        </p:sp>
        <p:sp>
          <p:nvSpPr>
            <p:cNvPr id="110602" name="AutoShape 21"/>
            <p:cNvSpPr>
              <a:spLocks/>
            </p:cNvSpPr>
            <p:nvPr/>
          </p:nvSpPr>
          <p:spPr bwMode="auto">
            <a:xfrm>
              <a:off x="2698" y="2662"/>
              <a:ext cx="96" cy="48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AutoShape 22"/>
            <p:cNvSpPr>
              <a:spLocks noChangeArrowheads="1"/>
            </p:cNvSpPr>
            <p:nvPr/>
          </p:nvSpPr>
          <p:spPr bwMode="auto">
            <a:xfrm>
              <a:off x="2842" y="2758"/>
              <a:ext cx="240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4" name="Text Box 23"/>
            <p:cNvSpPr txBox="1">
              <a:spLocks noChangeArrowheads="1"/>
            </p:cNvSpPr>
            <p:nvPr/>
          </p:nvSpPr>
          <p:spPr bwMode="auto">
            <a:xfrm>
              <a:off x="3135" y="2736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A=B</a:t>
              </a:r>
            </a:p>
          </p:txBody>
        </p:sp>
      </p:grpSp>
      <p:sp>
        <p:nvSpPr>
          <p:cNvPr id="110600" name="Line 25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6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11619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11620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8877FE7D-D912-4257-86EB-FA325561AA73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48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116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Properties</a:t>
            </a:r>
            <a:endParaRPr lang="el-GR" altLang="en-US"/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While attaching properties to classes, it makes sense to immediately provide statements about the domain and range of these properties</a:t>
            </a:r>
          </a:p>
          <a:p>
            <a:pPr eaLnBrk="1" hangingPunct="1"/>
            <a:r>
              <a:rPr lang="en-US" altLang="en-US"/>
              <a:t>There is a methodological tension here between generality and specificity:</a:t>
            </a:r>
          </a:p>
          <a:p>
            <a:pPr lvl="1" eaLnBrk="1" hangingPunct="1"/>
            <a:r>
              <a:rPr lang="en-US" altLang="en-US"/>
              <a:t>Flexibility (inheritance to subclasses)</a:t>
            </a:r>
          </a:p>
          <a:p>
            <a:pPr lvl="1" eaLnBrk="1" hangingPunct="1"/>
            <a:r>
              <a:rPr lang="en-US" altLang="en-US"/>
              <a:t>Detection of inconsistencies and misconceptions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716873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2C5DEB7C-6702-468B-A4E6-6270877D0EEC}" type="slidenum">
              <a:rPr lang="en-US" altLang="en-US" sz="1800">
                <a:solidFill>
                  <a:schemeClr val="bg1"/>
                </a:solidFill>
              </a:rPr>
              <a:pPr defTabSz="914353" eaLnBrk="1" hangingPunct="1"/>
              <a:t>49</a:t>
            </a:fld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2109166" y="177801"/>
            <a:ext cx="51379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n-US" altLang="en-US" sz="2800"/>
              <a:t>Step 4: Define Slots of Classes</a:t>
            </a:r>
          </a:p>
        </p:txBody>
      </p:sp>
      <p:sp>
        <p:nvSpPr>
          <p:cNvPr id="11295" name="Text Box 31"/>
          <p:cNvSpPr txBox="1">
            <a:spLocks noChangeArrowheads="1"/>
          </p:cNvSpPr>
          <p:nvPr/>
        </p:nvSpPr>
        <p:spPr bwMode="auto">
          <a:xfrm>
            <a:off x="2144003" y="3962401"/>
            <a:ext cx="4960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n-US" altLang="en-US" sz="2800"/>
              <a:t>Step 5: Define slot constraints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737376" y="4572001"/>
            <a:ext cx="7047122" cy="70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>
              <a:lnSpc>
                <a:spcPct val="110000"/>
              </a:lnSpc>
              <a:buFontTx/>
              <a:buChar char="•"/>
            </a:pPr>
            <a:r>
              <a:rPr lang="en-US" altLang="en-US"/>
              <a:t>Slot-cardinality</a:t>
            </a:r>
          </a:p>
          <a:p>
            <a:pPr defTabSz="914353" eaLnBrk="1" hangingPunct="1">
              <a:lnSpc>
                <a:spcPct val="110000"/>
              </a:lnSpc>
            </a:pPr>
            <a:r>
              <a:rPr lang="en-US" altLang="en-US" sz="2000" i="1"/>
              <a:t>		Ex: Borders_with </a:t>
            </a:r>
            <a:r>
              <a:rPr lang="en-US" altLang="en-US" sz="2000"/>
              <a:t>multiple</a:t>
            </a:r>
            <a:r>
              <a:rPr lang="en-US" altLang="en-US" sz="2000" i="1"/>
              <a:t>, Start_point </a:t>
            </a:r>
            <a:r>
              <a:rPr lang="en-US" altLang="en-US" sz="2000"/>
              <a:t>single</a:t>
            </a:r>
            <a:endParaRPr lang="en-US" altLang="en-US"/>
          </a:p>
        </p:txBody>
      </p:sp>
      <p:sp>
        <p:nvSpPr>
          <p:cNvPr id="11298" name="Text Box 34"/>
          <p:cNvSpPr txBox="1">
            <a:spLocks noChangeArrowheads="1"/>
          </p:cNvSpPr>
          <p:nvPr/>
        </p:nvSpPr>
        <p:spPr bwMode="auto">
          <a:xfrm>
            <a:off x="821836" y="5562601"/>
            <a:ext cx="5022529" cy="68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>
              <a:buFontTx/>
              <a:buChar char="•"/>
            </a:pPr>
            <a:r>
              <a:rPr lang="en-US" altLang="en-US"/>
              <a:t>Slot-value type</a:t>
            </a:r>
          </a:p>
          <a:p>
            <a:pPr defTabSz="914353" eaLnBrk="1" hangingPunct="1">
              <a:lnSpc>
                <a:spcPct val="110000"/>
              </a:lnSpc>
            </a:pPr>
            <a:r>
              <a:rPr lang="en-US" altLang="en-US" sz="2000" i="1"/>
              <a:t>		Ex: Borders_with- </a:t>
            </a:r>
            <a:r>
              <a:rPr lang="en-US" altLang="en-US" sz="2000"/>
              <a:t>Country</a:t>
            </a:r>
            <a:endParaRPr lang="en-US" altLang="en-US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511301" y="1295400"/>
            <a:ext cx="6489700" cy="2133600"/>
            <a:chOff x="952" y="816"/>
            <a:chExt cx="4088" cy="1344"/>
          </a:xfrm>
        </p:grpSpPr>
        <p:sp>
          <p:nvSpPr>
            <p:cNvPr id="112649" name="Rectangle 9"/>
            <p:cNvSpPr>
              <a:spLocks noChangeArrowheads="1"/>
            </p:cNvSpPr>
            <p:nvPr/>
          </p:nvSpPr>
          <p:spPr bwMode="auto">
            <a:xfrm>
              <a:off x="2016" y="816"/>
              <a:ext cx="115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/>
                <a:t>Geographic_entity</a:t>
              </a:r>
            </a:p>
          </p:txBody>
        </p:sp>
        <p:sp>
          <p:nvSpPr>
            <p:cNvPr id="112650" name="Rectangle 11"/>
            <p:cNvSpPr>
              <a:spLocks noChangeArrowheads="1"/>
            </p:cNvSpPr>
            <p:nvPr/>
          </p:nvSpPr>
          <p:spPr bwMode="auto">
            <a:xfrm>
              <a:off x="1392" y="1440"/>
              <a:ext cx="768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/>
                <a:t>Country</a:t>
              </a:r>
            </a:p>
          </p:txBody>
        </p:sp>
        <p:sp>
          <p:nvSpPr>
            <p:cNvPr id="112651" name="Rectangle 12"/>
            <p:cNvSpPr>
              <a:spLocks noChangeArrowheads="1"/>
            </p:cNvSpPr>
            <p:nvPr/>
          </p:nvSpPr>
          <p:spPr bwMode="auto">
            <a:xfrm>
              <a:off x="3024" y="1440"/>
              <a:ext cx="57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/>
                <a:t>City</a:t>
              </a:r>
            </a:p>
          </p:txBody>
        </p:sp>
        <p:sp>
          <p:nvSpPr>
            <p:cNvPr id="112652" name="Line 13"/>
            <p:cNvSpPr>
              <a:spLocks noChangeShapeType="1"/>
            </p:cNvSpPr>
            <p:nvPr/>
          </p:nvSpPr>
          <p:spPr bwMode="auto">
            <a:xfrm flipV="1">
              <a:off x="1728" y="1056"/>
              <a:ext cx="528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53" name="Line 14"/>
            <p:cNvSpPr>
              <a:spLocks noChangeShapeType="1"/>
            </p:cNvSpPr>
            <p:nvPr/>
          </p:nvSpPr>
          <p:spPr bwMode="auto">
            <a:xfrm flipH="1" flipV="1">
              <a:off x="2592" y="1056"/>
              <a:ext cx="48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54" name="Line 15"/>
            <p:cNvSpPr>
              <a:spLocks noChangeShapeType="1"/>
            </p:cNvSpPr>
            <p:nvPr/>
          </p:nvSpPr>
          <p:spPr bwMode="auto">
            <a:xfrm>
              <a:off x="2160" y="1584"/>
              <a:ext cx="86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55" name="Text Box 16"/>
            <p:cNvSpPr txBox="1">
              <a:spLocks noChangeArrowheads="1"/>
            </p:cNvSpPr>
            <p:nvPr/>
          </p:nvSpPr>
          <p:spPr bwMode="auto">
            <a:xfrm>
              <a:off x="2338" y="1536"/>
              <a:ext cx="70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 sz="1400"/>
                <a:t>Has_capital</a:t>
              </a:r>
              <a:endParaRPr lang="en-US" altLang="en-US"/>
            </a:p>
          </p:txBody>
        </p:sp>
        <p:sp>
          <p:nvSpPr>
            <p:cNvPr id="112656" name="Line 17"/>
            <p:cNvSpPr>
              <a:spLocks noChangeShapeType="1"/>
            </p:cNvSpPr>
            <p:nvPr/>
          </p:nvSpPr>
          <p:spPr bwMode="auto">
            <a:xfrm flipH="1" flipV="1">
              <a:off x="2160" y="1680"/>
              <a:ext cx="86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57" name="Text Box 18"/>
            <p:cNvSpPr txBox="1">
              <a:spLocks noChangeArrowheads="1"/>
            </p:cNvSpPr>
            <p:nvPr/>
          </p:nvSpPr>
          <p:spPr bwMode="auto">
            <a:xfrm>
              <a:off x="2063" y="1872"/>
              <a:ext cx="6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 sz="1400"/>
                <a:t>Capital_of</a:t>
              </a:r>
              <a:endParaRPr lang="en-US" altLang="en-US"/>
            </a:p>
          </p:txBody>
        </p:sp>
        <p:sp>
          <p:nvSpPr>
            <p:cNvPr id="112658" name="Line 21"/>
            <p:cNvSpPr>
              <a:spLocks noChangeShapeType="1"/>
            </p:cNvSpPr>
            <p:nvPr/>
          </p:nvSpPr>
          <p:spPr bwMode="auto">
            <a:xfrm>
              <a:off x="1536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59" name="Line 22"/>
            <p:cNvSpPr>
              <a:spLocks noChangeShapeType="1"/>
            </p:cNvSpPr>
            <p:nvPr/>
          </p:nvSpPr>
          <p:spPr bwMode="auto">
            <a:xfrm flipH="1">
              <a:off x="1008" y="18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60" name="Line 23"/>
            <p:cNvSpPr>
              <a:spLocks noChangeShapeType="1"/>
            </p:cNvSpPr>
            <p:nvPr/>
          </p:nvSpPr>
          <p:spPr bwMode="auto">
            <a:xfrm flipV="1">
              <a:off x="1008" y="16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61" name="Line 24"/>
            <p:cNvSpPr>
              <a:spLocks noChangeShapeType="1"/>
            </p:cNvSpPr>
            <p:nvPr/>
          </p:nvSpPr>
          <p:spPr bwMode="auto">
            <a:xfrm>
              <a:off x="1008" y="163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62" name="Text Box 25"/>
            <p:cNvSpPr txBox="1">
              <a:spLocks noChangeArrowheads="1"/>
            </p:cNvSpPr>
            <p:nvPr/>
          </p:nvSpPr>
          <p:spPr bwMode="auto">
            <a:xfrm>
              <a:off x="952" y="1872"/>
              <a:ext cx="77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 sz="1400"/>
                <a:t>Borders_with</a:t>
              </a:r>
              <a:endParaRPr lang="en-US" altLang="en-US"/>
            </a:p>
          </p:txBody>
        </p:sp>
        <p:sp>
          <p:nvSpPr>
            <p:cNvPr id="112663" name="Rectangle 26"/>
            <p:cNvSpPr>
              <a:spLocks noChangeArrowheads="1"/>
            </p:cNvSpPr>
            <p:nvPr/>
          </p:nvSpPr>
          <p:spPr bwMode="auto">
            <a:xfrm>
              <a:off x="4320" y="1344"/>
              <a:ext cx="72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/>
                <a:t>Connection</a:t>
              </a:r>
            </a:p>
          </p:txBody>
        </p:sp>
        <p:sp>
          <p:nvSpPr>
            <p:cNvPr id="112664" name="Line 27"/>
            <p:cNvSpPr>
              <a:spLocks noChangeShapeType="1"/>
            </p:cNvSpPr>
            <p:nvPr/>
          </p:nvSpPr>
          <p:spPr bwMode="auto">
            <a:xfrm flipH="1" flipV="1">
              <a:off x="3168" y="864"/>
              <a:ext cx="115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65" name="Line 28"/>
            <p:cNvSpPr>
              <a:spLocks noChangeShapeType="1"/>
            </p:cNvSpPr>
            <p:nvPr/>
          </p:nvSpPr>
          <p:spPr bwMode="auto">
            <a:xfrm flipH="1" flipV="1">
              <a:off x="3168" y="1008"/>
              <a:ext cx="115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  <p:sp>
          <p:nvSpPr>
            <p:cNvPr id="112666" name="Text Box 29"/>
            <p:cNvSpPr txBox="1">
              <a:spLocks noChangeArrowheads="1"/>
            </p:cNvSpPr>
            <p:nvPr/>
          </p:nvSpPr>
          <p:spPr bwMode="auto">
            <a:xfrm>
              <a:off x="3640" y="1488"/>
              <a:ext cx="66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 sz="1400"/>
                <a:t>Start_point</a:t>
              </a:r>
              <a:endParaRPr lang="en-US" altLang="en-US"/>
            </a:p>
          </p:txBody>
        </p:sp>
        <p:sp>
          <p:nvSpPr>
            <p:cNvPr id="112667" name="Text Box 30"/>
            <p:cNvSpPr txBox="1">
              <a:spLocks noChangeArrowheads="1"/>
            </p:cNvSpPr>
            <p:nvPr/>
          </p:nvSpPr>
          <p:spPr bwMode="auto">
            <a:xfrm>
              <a:off x="3643" y="912"/>
              <a:ext cx="6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 sz="1400"/>
                <a:t>End_point</a:t>
              </a:r>
              <a:endParaRPr lang="en-US" altLang="en-US"/>
            </a:p>
          </p:txBody>
        </p:sp>
        <p:sp>
          <p:nvSpPr>
            <p:cNvPr id="112668" name="Rectangle 35"/>
            <p:cNvSpPr>
              <a:spLocks noChangeArrowheads="1"/>
            </p:cNvSpPr>
            <p:nvPr/>
          </p:nvSpPr>
          <p:spPr bwMode="auto">
            <a:xfrm>
              <a:off x="3024" y="1920"/>
              <a:ext cx="72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 eaLnBrk="1" hangingPunct="1"/>
              <a:r>
                <a:rPr lang="en-US" altLang="en-US"/>
                <a:t>Capital_city</a:t>
              </a:r>
            </a:p>
          </p:txBody>
        </p:sp>
        <p:sp>
          <p:nvSpPr>
            <p:cNvPr id="112669" name="Line 36"/>
            <p:cNvSpPr>
              <a:spLocks noChangeShapeType="1"/>
            </p:cNvSpPr>
            <p:nvPr/>
          </p:nvSpPr>
          <p:spPr bwMode="auto">
            <a:xfrm flipV="1">
              <a:off x="3360" y="1680"/>
              <a:ext cx="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353"/>
              <a:endParaRPr lang="en-GB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2648" name="Line 37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10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5" grpId="0" autoUpdateAnimBg="0"/>
      <p:bldP spid="11296" grpId="0" autoUpdateAnimBg="0"/>
      <p:bldP spid="1129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12775" y="6356350"/>
            <a:ext cx="1981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fld id="{4C031F1C-BED9-9A43-8C63-6BB307E77065}" type="slidenum">
              <a:rPr lang="en-GB"/>
              <a:pPr/>
              <a:t>5</a:t>
            </a:fld>
            <a:endParaRPr lang="en-GB"/>
          </a:p>
        </p:txBody>
      </p:sp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1295400" y="219075"/>
            <a:ext cx="54848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4400" b="1">
                <a:latin typeface="Tahoma" charset="0"/>
              </a:rPr>
              <a:t>Ontology Elements</a:t>
            </a:r>
          </a:p>
        </p:txBody>
      </p:sp>
      <p:sp>
        <p:nvSpPr>
          <p:cNvPr id="87044" name="Line 9"/>
          <p:cNvSpPr>
            <a:spLocks noChangeShapeType="1"/>
          </p:cNvSpPr>
          <p:nvPr/>
        </p:nvSpPr>
        <p:spPr bwMode="auto">
          <a:xfrm>
            <a:off x="1447800" y="981075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5" name="Text Box 10"/>
          <p:cNvSpPr txBox="1">
            <a:spLocks noChangeArrowheads="1"/>
          </p:cNvSpPr>
          <p:nvPr/>
        </p:nvSpPr>
        <p:spPr bwMode="auto">
          <a:xfrm>
            <a:off x="539750" y="1052513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>
                <a:latin typeface="Tahoma" charset="0"/>
              </a:rPr>
              <a:t>Class (concept)</a:t>
            </a:r>
            <a:r>
              <a:rPr lang="en-US" sz="2800">
                <a:latin typeface="Tahoma" charset="0"/>
              </a:rPr>
              <a:t> </a:t>
            </a:r>
          </a:p>
          <a:p>
            <a:pPr eaLnBrk="0" hangingPunct="0"/>
            <a:r>
              <a:rPr lang="en-US" sz="2800">
                <a:latin typeface="Tahoma" charset="0"/>
              </a:rPr>
              <a:t>  - a name and a set of properties that describe a </a:t>
            </a:r>
          </a:p>
          <a:p>
            <a:pPr eaLnBrk="0" hangingPunct="0"/>
            <a:r>
              <a:rPr lang="en-US" sz="2800">
                <a:latin typeface="Tahoma" charset="0"/>
              </a:rPr>
              <a:t>    certain set of individuals in the domain</a:t>
            </a:r>
          </a:p>
          <a:p>
            <a:pPr eaLnBrk="0" hangingPunct="0"/>
            <a:r>
              <a:rPr lang="en-US" sz="2800" i="1">
                <a:latin typeface="Tahoma" charset="0"/>
              </a:rPr>
              <a:t>Example: person + name, birthdate, ID-nr, …</a:t>
            </a:r>
          </a:p>
        </p:txBody>
      </p:sp>
      <p:sp>
        <p:nvSpPr>
          <p:cNvPr id="87046" name="Text Box 11"/>
          <p:cNvSpPr txBox="1">
            <a:spLocks noChangeArrowheads="1"/>
          </p:cNvSpPr>
          <p:nvPr/>
        </p:nvSpPr>
        <p:spPr bwMode="auto">
          <a:xfrm>
            <a:off x="500063" y="5347168"/>
            <a:ext cx="80645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>
                <a:latin typeface="Tahoma" charset="0"/>
              </a:rPr>
              <a:t>Property (relation)</a:t>
            </a:r>
            <a:r>
              <a:rPr lang="en-US" sz="2800">
                <a:latin typeface="Tahoma" charset="0"/>
              </a:rPr>
              <a:t> </a:t>
            </a:r>
          </a:p>
          <a:p>
            <a:pPr eaLnBrk="0" hangingPunct="0"/>
            <a:r>
              <a:rPr lang="en-US" sz="2800">
                <a:latin typeface="Tahoma" charset="0"/>
              </a:rPr>
              <a:t>  - assert facts about the instances</a:t>
            </a:r>
          </a:p>
          <a:p>
            <a:pPr eaLnBrk="0" hangingPunct="0"/>
            <a:r>
              <a:rPr lang="en-US" sz="2800" i="1">
                <a:latin typeface="Tahoma" charset="0"/>
              </a:rPr>
              <a:t>Example: person45 is–father-of person256</a:t>
            </a:r>
          </a:p>
        </p:txBody>
      </p:sp>
      <p:sp>
        <p:nvSpPr>
          <p:cNvPr id="87047" name="Text Box 12"/>
          <p:cNvSpPr txBox="1">
            <a:spLocks noChangeArrowheads="1"/>
          </p:cNvSpPr>
          <p:nvPr/>
        </p:nvSpPr>
        <p:spPr bwMode="auto">
          <a:xfrm>
            <a:off x="500063" y="3043456"/>
            <a:ext cx="870167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>
                <a:latin typeface="Tahoma" charset="0"/>
              </a:rPr>
              <a:t>Instances</a:t>
            </a:r>
            <a:r>
              <a:rPr lang="en-US" sz="2800">
                <a:latin typeface="Tahoma" charset="0"/>
              </a:rPr>
              <a:t> </a:t>
            </a:r>
          </a:p>
          <a:p>
            <a:pPr eaLnBrk="0" hangingPunct="0"/>
            <a:r>
              <a:rPr lang="en-US" sz="2800">
                <a:latin typeface="Tahoma" charset="0"/>
              </a:rPr>
              <a:t>  - the members of the sets defined by classes</a:t>
            </a:r>
          </a:p>
          <a:p>
            <a:pPr eaLnBrk="0" hangingPunct="0"/>
            <a:r>
              <a:rPr lang="en-US" sz="2800" i="1">
                <a:latin typeface="Tahoma" charset="0"/>
              </a:rPr>
              <a:t>Example: person45, </a:t>
            </a:r>
            <a:br>
              <a:rPr lang="en-US" sz="2800" i="1">
                <a:latin typeface="Tahoma" charset="0"/>
              </a:rPr>
            </a:br>
            <a:r>
              <a:rPr lang="en-US" sz="2800" i="1">
                <a:latin typeface="Tahoma" charset="0"/>
              </a:rPr>
              <a:t>	name=Frank, birthdate=01-01-1960, ID-nr=12345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13667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13668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F5B96CE4-42A5-4D6E-9B6A-2F037FE695BC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50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136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Slots</a:t>
            </a:r>
            <a:endParaRPr lang="el-GR" altLang="en-US"/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Domain &amp; range</a:t>
            </a:r>
            <a:endParaRPr lang="en-US" altLang="en-US" b="1"/>
          </a:p>
          <a:p>
            <a:pPr eaLnBrk="1" hangingPunct="1"/>
            <a:r>
              <a:rPr lang="en-US" altLang="en-US"/>
              <a:t>Cardinality restrictions</a:t>
            </a:r>
          </a:p>
          <a:p>
            <a:pPr eaLnBrk="1" hangingPunct="1"/>
            <a:r>
              <a:rPr lang="en-US" altLang="en-US"/>
              <a:t>Relational characteristics</a:t>
            </a:r>
          </a:p>
          <a:p>
            <a:pPr lvl="1" eaLnBrk="1" hangingPunct="1"/>
            <a:r>
              <a:rPr lang="el-GR" altLang="en-US"/>
              <a:t>symmetry, transitivity, inverse properties, functional values </a:t>
            </a:r>
          </a:p>
        </p:txBody>
      </p:sp>
    </p:spTree>
    <p:extLst>
      <p:ext uri="{BB962C8B-B14F-4D97-AF65-F5344CB8AC3E}">
        <p14:creationId xmlns:p14="http://schemas.microsoft.com/office/powerpoint/2010/main" val="3456032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A258F1EC-AB4F-4390-B80B-0DBEB4C7D729}" type="slidenum">
              <a:rPr lang="en-US" altLang="en-US" sz="1800">
                <a:solidFill>
                  <a:srgbClr val="000000"/>
                </a:solidFill>
              </a:rPr>
              <a:pPr defTabSz="914353" eaLnBrk="1" hangingPunct="1"/>
              <a:t>51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4691" name="Text Box 2"/>
          <p:cNvSpPr txBox="1">
            <a:spLocks noChangeArrowheads="1"/>
          </p:cNvSpPr>
          <p:nvPr/>
        </p:nvSpPr>
        <p:spPr bwMode="auto">
          <a:xfrm>
            <a:off x="2835661" y="254000"/>
            <a:ext cx="2318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Issues on Slots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077913" y="4038603"/>
            <a:ext cx="6361113" cy="1219200"/>
            <a:chOff x="679" y="2544"/>
            <a:chExt cx="4007" cy="768"/>
          </a:xfrm>
        </p:grpSpPr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679" y="2544"/>
              <a:ext cx="199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transitive </a:t>
              </a: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slots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 	A.connection(B)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 	B.connection(C)</a:t>
              </a:r>
            </a:p>
          </p:txBody>
        </p:sp>
        <p:sp>
          <p:nvSpPr>
            <p:cNvPr id="114708" name="AutoShape 6"/>
            <p:cNvSpPr>
              <a:spLocks/>
            </p:cNvSpPr>
            <p:nvPr/>
          </p:nvSpPr>
          <p:spPr bwMode="auto">
            <a:xfrm>
              <a:off x="2640" y="2832"/>
              <a:ext cx="96" cy="48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09" name="AutoShape 7"/>
            <p:cNvSpPr>
              <a:spLocks noChangeArrowheads="1"/>
            </p:cNvSpPr>
            <p:nvPr/>
          </p:nvSpPr>
          <p:spPr bwMode="auto">
            <a:xfrm>
              <a:off x="2784" y="2928"/>
              <a:ext cx="384" cy="306"/>
            </a:xfrm>
            <a:prstGeom prst="rightArrow">
              <a:avLst>
                <a:gd name="adj1" fmla="val 50000"/>
                <a:gd name="adj2" fmla="val 3137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0" name="Text Box 8"/>
            <p:cNvSpPr txBox="1">
              <a:spLocks noChangeArrowheads="1"/>
            </p:cNvSpPr>
            <p:nvPr/>
          </p:nvSpPr>
          <p:spPr bwMode="auto">
            <a:xfrm>
              <a:off x="3273" y="2928"/>
              <a:ext cx="14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A.connection(C)</a:t>
              </a:r>
            </a:p>
          </p:txBody>
        </p:sp>
      </p:grpSp>
      <p:sp>
        <p:nvSpPr>
          <p:cNvPr id="114693" name="Line 9"/>
          <p:cNvSpPr>
            <a:spLocks noChangeShapeType="1"/>
          </p:cNvSpPr>
          <p:nvPr/>
        </p:nvSpPr>
        <p:spPr bwMode="auto">
          <a:xfrm>
            <a:off x="1828800" y="762000"/>
            <a:ext cx="525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53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074739" y="2895601"/>
            <a:ext cx="6953250" cy="866775"/>
            <a:chOff x="677" y="1680"/>
            <a:chExt cx="4380" cy="546"/>
          </a:xfrm>
        </p:grpSpPr>
        <p:sp>
          <p:nvSpPr>
            <p:cNvPr id="114704" name="Text Box 4"/>
            <p:cNvSpPr txBox="1">
              <a:spLocks noChangeArrowheads="1"/>
            </p:cNvSpPr>
            <p:nvPr/>
          </p:nvSpPr>
          <p:spPr bwMode="auto">
            <a:xfrm>
              <a:off x="677" y="1680"/>
              <a:ext cx="237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symmetric</a:t>
              </a: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 slots</a:t>
              </a:r>
            </a:p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 	Ex. A borders_with B</a:t>
              </a:r>
            </a:p>
          </p:txBody>
        </p:sp>
        <p:sp>
          <p:nvSpPr>
            <p:cNvPr id="114705" name="Rectangle 10"/>
            <p:cNvSpPr>
              <a:spLocks noChangeArrowheads="1"/>
            </p:cNvSpPr>
            <p:nvPr/>
          </p:nvSpPr>
          <p:spPr bwMode="auto">
            <a:xfrm>
              <a:off x="3562" y="1872"/>
              <a:ext cx="1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B borders_with A</a:t>
              </a:r>
            </a:p>
          </p:txBody>
        </p:sp>
        <p:sp>
          <p:nvSpPr>
            <p:cNvPr id="114706" name="AutoShape 11"/>
            <p:cNvSpPr>
              <a:spLocks noChangeArrowheads="1"/>
            </p:cNvSpPr>
            <p:nvPr/>
          </p:nvSpPr>
          <p:spPr bwMode="auto">
            <a:xfrm>
              <a:off x="3072" y="1920"/>
              <a:ext cx="384" cy="306"/>
            </a:xfrm>
            <a:prstGeom prst="rightArrow">
              <a:avLst>
                <a:gd name="adj1" fmla="val 50000"/>
                <a:gd name="adj2" fmla="val 3137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066800" y="1371601"/>
            <a:ext cx="7620000" cy="1298575"/>
            <a:chOff x="672" y="864"/>
            <a:chExt cx="4800" cy="818"/>
          </a:xfrm>
        </p:grpSpPr>
        <p:sp>
          <p:nvSpPr>
            <p:cNvPr id="114696" name="Text Box 3"/>
            <p:cNvSpPr txBox="1">
              <a:spLocks noChangeArrowheads="1"/>
            </p:cNvSpPr>
            <p:nvPr/>
          </p:nvSpPr>
          <p:spPr bwMode="auto">
            <a:xfrm>
              <a:off x="672" y="864"/>
              <a:ext cx="48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53"/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- </a:t>
              </a: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inverse </a:t>
              </a: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slots (redundant, but explicit)</a:t>
              </a:r>
            </a:p>
          </p:txBody>
        </p:sp>
        <p:grpSp>
          <p:nvGrpSpPr>
            <p:cNvPr id="114697" name="Group 23"/>
            <p:cNvGrpSpPr>
              <a:grpSpLocks/>
            </p:cNvGrpSpPr>
            <p:nvPr/>
          </p:nvGrpSpPr>
          <p:grpSpPr bwMode="auto">
            <a:xfrm>
              <a:off x="1728" y="1152"/>
              <a:ext cx="2544" cy="530"/>
              <a:chOff x="1728" y="1152"/>
              <a:chExt cx="2544" cy="530"/>
            </a:xfrm>
          </p:grpSpPr>
          <p:sp>
            <p:nvSpPr>
              <p:cNvPr id="114698" name="Rectangle 12"/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76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353"/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Country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699" name="Line 14"/>
              <p:cNvSpPr>
                <a:spLocks noChangeShapeType="1"/>
              </p:cNvSpPr>
              <p:nvPr/>
            </p:nvSpPr>
            <p:spPr bwMode="auto">
              <a:xfrm>
                <a:off x="2496" y="1344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353"/>
                <a:endParaRPr lang="en-GB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4700" name="Text Box 15"/>
              <p:cNvSpPr txBox="1">
                <a:spLocks noChangeArrowheads="1"/>
              </p:cNvSpPr>
              <p:nvPr/>
            </p:nvSpPr>
            <p:spPr bwMode="auto">
              <a:xfrm>
                <a:off x="2751" y="1152"/>
                <a:ext cx="65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353"/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Has_capital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701" name="Line 16"/>
              <p:cNvSpPr>
                <a:spLocks noChangeShapeType="1"/>
              </p:cNvSpPr>
              <p:nvPr/>
            </p:nvSpPr>
            <p:spPr bwMode="auto">
              <a:xfrm flipH="1" flipV="1">
                <a:off x="2496" y="1440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353"/>
                <a:endParaRPr lang="en-GB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4702" name="Text Box 17"/>
              <p:cNvSpPr txBox="1">
                <a:spLocks noChangeArrowheads="1"/>
              </p:cNvSpPr>
              <p:nvPr/>
            </p:nvSpPr>
            <p:spPr bwMode="auto">
              <a:xfrm>
                <a:off x="2751" y="1488"/>
                <a:ext cx="59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353"/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Capital_of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703" name="Rectangle 19"/>
              <p:cNvSpPr>
                <a:spLocks noChangeArrowheads="1"/>
              </p:cNvSpPr>
              <p:nvPr/>
            </p:nvSpPr>
            <p:spPr bwMode="auto">
              <a:xfrm>
                <a:off x="3552" y="1248"/>
                <a:ext cx="72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353"/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Capital_city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90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15715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15716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91EA6036-5759-4465-AF32-EE77A9F1C555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52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157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Domain / Range</a:t>
            </a:r>
            <a:endParaRPr lang="el-GR" altLang="en-US"/>
          </a:p>
        </p:txBody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reasonable domain of the </a:t>
            </a:r>
            <a:br>
              <a:rPr lang="en-US" altLang="en-US"/>
            </a:br>
            <a:r>
              <a:rPr lang="en-US" altLang="en-US"/>
              <a:t>has-taste relation?</a:t>
            </a:r>
          </a:p>
          <a:p>
            <a:pPr lvl="1" eaLnBrk="1" hangingPunct="1"/>
            <a:r>
              <a:rPr lang="en-US" altLang="en-US"/>
              <a:t>Sweet</a:t>
            </a:r>
          </a:p>
          <a:p>
            <a:pPr lvl="1" eaLnBrk="1" hangingPunct="1"/>
            <a:r>
              <a:rPr lang="en-US" altLang="en-US"/>
              <a:t>Is-hotter-than</a:t>
            </a:r>
          </a:p>
          <a:p>
            <a:pPr lvl="1" eaLnBrk="1" hangingPunct="1"/>
            <a:r>
              <a:rPr lang="en-US" altLang="en-US"/>
              <a:t>Fruit</a:t>
            </a:r>
          </a:p>
          <a:p>
            <a:pPr lvl="1" eaLnBrk="1" hangingPunct="1"/>
            <a:r>
              <a:rPr lang="en-US" altLang="en-US"/>
              <a:t>Foood</a:t>
            </a:r>
          </a:p>
          <a:p>
            <a:pPr lvl="1" eaLnBrk="1" hangingPunct="1"/>
            <a:r>
              <a:rPr lang="en-US" altLang="en-US"/>
              <a:t>Taste</a:t>
            </a:r>
          </a:p>
          <a:p>
            <a:pPr eaLnBrk="1" hangingPunct="1"/>
            <a:r>
              <a:rPr lang="en-US" altLang="en-US"/>
              <a:t>Which of these is a reasonable range?</a:t>
            </a:r>
          </a:p>
        </p:txBody>
      </p:sp>
    </p:spTree>
    <p:extLst>
      <p:ext uri="{BB962C8B-B14F-4D97-AF65-F5344CB8AC3E}">
        <p14:creationId xmlns:p14="http://schemas.microsoft.com/office/powerpoint/2010/main" val="3843630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95038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Properties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635880" y="939554"/>
            <a:ext cx="7886700" cy="5416798"/>
          </a:xfrm>
        </p:spPr>
        <p:txBody>
          <a:bodyPr/>
          <a:lstStyle/>
          <a:p>
            <a:r>
              <a:rPr lang="en-US" altLang="en-US"/>
              <a:t>Transitive properties. </a:t>
            </a:r>
          </a:p>
          <a:p>
            <a:pPr lvl="1"/>
            <a:r>
              <a:rPr lang="en-US" altLang="en-US"/>
              <a:t>Example: colleague</a:t>
            </a:r>
          </a:p>
          <a:p>
            <a:pPr lvl="1"/>
            <a:r>
              <a:rPr lang="en-US" altLang="en-US"/>
              <a:t>Counter-example: friend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Symmetric properties</a:t>
            </a:r>
          </a:p>
          <a:p>
            <a:pPr lvl="1"/>
            <a:r>
              <a:rPr lang="en-US" altLang="en-US"/>
              <a:t>Example: friend</a:t>
            </a:r>
          </a:p>
          <a:p>
            <a:pPr lvl="1"/>
            <a:r>
              <a:rPr lang="en-US" altLang="en-US"/>
              <a:t>Counter-example: son</a:t>
            </a:r>
          </a:p>
          <a:p>
            <a:endParaRPr lang="en-US" altLang="en-US"/>
          </a:p>
          <a:p>
            <a:r>
              <a:rPr lang="en-US" altLang="en-US"/>
              <a:t>Functional properties</a:t>
            </a:r>
          </a:p>
          <a:p>
            <a:pPr lvl="1"/>
            <a:r>
              <a:rPr lang="en-US" altLang="en-US"/>
              <a:t>Example: mother</a:t>
            </a:r>
          </a:p>
          <a:p>
            <a:pPr lvl="1"/>
            <a:r>
              <a:rPr lang="en-US" altLang="en-US"/>
              <a:t>Counter-example: sister</a:t>
            </a:r>
          </a:p>
        </p:txBody>
      </p:sp>
      <p:sp>
        <p:nvSpPr>
          <p:cNvPr id="11878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1878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187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6A67186D-F616-42B7-B68C-03248316968F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53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A976A-2076-469E-9035-9E1A47CA89AE}"/>
              </a:ext>
            </a:extLst>
          </p:cNvPr>
          <p:cNvSpPr/>
          <p:nvPr/>
        </p:nvSpPr>
        <p:spPr>
          <a:xfrm>
            <a:off x="3986383" y="1303860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1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90070-30F3-4347-A9D8-AA42C8F4E8CF}"/>
              </a:ext>
            </a:extLst>
          </p:cNvPr>
          <p:cNvSpPr/>
          <p:nvPr/>
        </p:nvSpPr>
        <p:spPr>
          <a:xfrm>
            <a:off x="5902626" y="1295576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2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092D9-1961-4B34-9299-94589A4156F4}"/>
              </a:ext>
            </a:extLst>
          </p:cNvPr>
          <p:cNvSpPr/>
          <p:nvPr/>
        </p:nvSpPr>
        <p:spPr>
          <a:xfrm>
            <a:off x="7840912" y="1287292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3</a:t>
            </a:r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266129D-CD4E-43B4-9457-72185E05B7C8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5400000" flipH="1" flipV="1">
            <a:off x="6536423" y="-150821"/>
            <a:ext cx="16568" cy="3854529"/>
          </a:xfrm>
          <a:prstGeom prst="curvedConnector3">
            <a:avLst>
              <a:gd name="adj1" fmla="val -1379768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E0275A-1135-48A6-BB57-05F60F798C5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248503" y="1536010"/>
            <a:ext cx="654123" cy="82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6CFD2-1D21-42DB-B5FA-C22B55636CB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164746" y="1527726"/>
            <a:ext cx="676166" cy="82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25B9F9-1172-4C96-B728-64371ECA0B70}"/>
              </a:ext>
            </a:extLst>
          </p:cNvPr>
          <p:cNvSpPr/>
          <p:nvPr/>
        </p:nvSpPr>
        <p:spPr>
          <a:xfrm>
            <a:off x="4745516" y="3321966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1</a:t>
            </a:r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47FB85-3C18-40A7-A15C-85A1C98090F8}"/>
              </a:ext>
            </a:extLst>
          </p:cNvPr>
          <p:cNvSpPr/>
          <p:nvPr/>
        </p:nvSpPr>
        <p:spPr>
          <a:xfrm>
            <a:off x="7036336" y="3313682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2</a:t>
            </a:r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8A266E-742E-448C-B34D-F322A7B62D8E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6007636" y="3554116"/>
            <a:ext cx="1028700" cy="82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097ED49-2219-429A-95FB-EE00EFB7866A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5400000" flipH="1" flipV="1">
            <a:off x="6517844" y="2653282"/>
            <a:ext cx="8284" cy="2290820"/>
          </a:xfrm>
          <a:prstGeom prst="curvedConnector3">
            <a:avLst>
              <a:gd name="adj1" fmla="val -2759536"/>
            </a:avLst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78BA-7CA9-4D1C-BD62-6492F3855752}"/>
              </a:ext>
            </a:extLst>
          </p:cNvPr>
          <p:cNvSpPr/>
          <p:nvPr/>
        </p:nvSpPr>
        <p:spPr>
          <a:xfrm>
            <a:off x="4745516" y="5073272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1</a:t>
            </a:r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740038-3964-454D-9200-754D723B72FB}"/>
              </a:ext>
            </a:extLst>
          </p:cNvPr>
          <p:cNvSpPr/>
          <p:nvPr/>
        </p:nvSpPr>
        <p:spPr>
          <a:xfrm>
            <a:off x="7036336" y="5064988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2</a:t>
            </a:r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B6C4D8-858D-42E6-9A9A-70617591943D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6007636" y="5305422"/>
            <a:ext cx="1028700" cy="82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7C6DE-505E-44BE-961E-D3E246A0B5D7}"/>
              </a:ext>
            </a:extLst>
          </p:cNvPr>
          <p:cNvSpPr/>
          <p:nvPr/>
        </p:nvSpPr>
        <p:spPr>
          <a:xfrm>
            <a:off x="7069043" y="5817612"/>
            <a:ext cx="1262120" cy="4808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 3</a:t>
            </a:r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196596-0AD3-4C34-A0C0-729457277FEF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007636" y="5313706"/>
            <a:ext cx="1061407" cy="74434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6687F8-A5B1-4454-A743-DEEE2A0127F9}"/>
              </a:ext>
            </a:extLst>
          </p:cNvPr>
          <p:cNvSpPr txBox="1"/>
          <p:nvPr/>
        </p:nvSpPr>
        <p:spPr>
          <a:xfrm>
            <a:off x="6345418" y="5358444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X</a:t>
            </a:r>
            <a:endParaRPr lang="en-GB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119811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119812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A3324618-4BE5-402E-B908-F7236998F164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54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1198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Instances</a:t>
            </a:r>
            <a:endParaRPr lang="el-GR" altLang="en-US"/>
          </a:p>
        </p:txBody>
      </p:sp>
      <p:sp>
        <p:nvSpPr>
          <p:cNvPr id="1198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Filling the ontologies with such instances is a separate step</a:t>
            </a:r>
            <a:endParaRPr lang="el-GR" altLang="en-US"/>
          </a:p>
          <a:p>
            <a:pPr eaLnBrk="1" hangingPunct="1"/>
            <a:r>
              <a:rPr lang="en-US" altLang="en-US"/>
              <a:t>N</a:t>
            </a:r>
            <a:r>
              <a:rPr lang="el-GR" altLang="en-US"/>
              <a:t>umber of instances </a:t>
            </a:r>
            <a:r>
              <a:rPr lang="en-US" altLang="en-US"/>
              <a:t>&gt;&gt;</a:t>
            </a:r>
            <a:r>
              <a:rPr lang="el-GR" altLang="en-US"/>
              <a:t> number of classes</a:t>
            </a:r>
            <a:endParaRPr lang="en-US" altLang="en-US"/>
          </a:p>
          <a:p>
            <a:pPr eaLnBrk="1" hangingPunct="1"/>
            <a:r>
              <a:rPr lang="en-US" altLang="en-US"/>
              <a:t>Thus</a:t>
            </a:r>
            <a:r>
              <a:rPr lang="el-GR" altLang="en-US"/>
              <a:t> populating an ontology with instances is not done manually </a:t>
            </a:r>
            <a:endParaRPr lang="en-US" altLang="en-US"/>
          </a:p>
          <a:p>
            <a:pPr lvl="1" eaLnBrk="1" hangingPunct="1"/>
            <a:r>
              <a:rPr lang="en-US" altLang="en-US"/>
              <a:t>Retrieved from legacy data sources (DBs)</a:t>
            </a:r>
          </a:p>
          <a:p>
            <a:pPr lvl="1" eaLnBrk="1" hangingPunct="1"/>
            <a:r>
              <a:rPr lang="en-US" altLang="en-US"/>
              <a:t>Extracted automatically from a text corpus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825082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3 - Θέση ημερομηνίας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Chapter 7</a:t>
            </a:r>
          </a:p>
        </p:txBody>
      </p:sp>
      <p:sp>
        <p:nvSpPr>
          <p:cNvPr id="98307" name="4 - Θέση υποσέλιδου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r>
              <a:rPr lang="el-GR" altLang="en-US" sz="1800"/>
              <a:t>A Semantic Web Primer</a:t>
            </a:r>
          </a:p>
        </p:txBody>
      </p:sp>
      <p:sp>
        <p:nvSpPr>
          <p:cNvPr id="98308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2" indent="-28573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2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18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95" indent="-228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48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25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01" indent="-2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53" eaLnBrk="1" hangingPunct="1"/>
            <a:fld id="{DE7AB18D-70FC-4D36-B2F3-712EB7DFA1EB}" type="slidenum">
              <a:rPr lang="el-GR" altLang="en-US" sz="1800">
                <a:solidFill>
                  <a:schemeClr val="bg1"/>
                </a:solidFill>
              </a:rPr>
              <a:pPr defTabSz="914353" eaLnBrk="1" hangingPunct="1"/>
              <a:t>55</a:t>
            </a:fld>
            <a:endParaRPr lang="el-GR" altLang="en-US" sz="1800">
              <a:solidFill>
                <a:schemeClr val="bg1"/>
              </a:solidFill>
            </a:endParaRPr>
          </a:p>
        </p:txBody>
      </p:sp>
      <p:sp>
        <p:nvSpPr>
          <p:cNvPr id="983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Main Stages in Ontology Development</a:t>
            </a:r>
            <a:r>
              <a:rPr lang="el-GR" altLang="en-US" sz="3200"/>
              <a:t> </a:t>
            </a:r>
          </a:p>
        </p:txBody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Determine scope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Consider reuse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Enumerate terms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Define taxonomy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Define properties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Define facets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2400"/>
              <a:t>Define instances</a:t>
            </a:r>
          </a:p>
          <a:p>
            <a:pPr marL="533372" indent="-533372">
              <a:buFont typeface="+mj-lt"/>
              <a:buAutoNum type="arabicPeriod" startAt="8"/>
            </a:pPr>
            <a:r>
              <a:rPr lang="en-US" altLang="en-US" sz="2400" b="1"/>
              <a:t>Check for anomalies   </a:t>
            </a:r>
            <a:br>
              <a:rPr lang="en-US" altLang="en-US" sz="2400"/>
            </a:br>
            <a:r>
              <a:rPr lang="en-US" altLang="en-US" sz="2400"/>
              <a:t>(We’ll do this next week: machine reasoning)</a:t>
            </a:r>
          </a:p>
        </p:txBody>
      </p:sp>
    </p:spTree>
    <p:extLst>
      <p:ext uri="{BB962C8B-B14F-4D97-AF65-F5344CB8AC3E}">
        <p14:creationId xmlns:p14="http://schemas.microsoft.com/office/powerpoint/2010/main" val="67600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990C-555B-4F49-A702-1683CD20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homework for this week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6928-4610-476F-8A69-84F58859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a music-ontology of 20 classes + properties + instances</a:t>
            </a:r>
          </a:p>
          <a:p>
            <a:r>
              <a:rPr lang="en-US"/>
              <a:t>Use a professional ontology editor (Protégé)</a:t>
            </a:r>
          </a:p>
          <a:p>
            <a:r>
              <a:rPr lang="en-US"/>
              <a:t>See the assignment and the tips</a:t>
            </a:r>
          </a:p>
          <a:p>
            <a:r>
              <a:rPr lang="en-US"/>
              <a:t>Hand in:</a:t>
            </a:r>
          </a:p>
          <a:p>
            <a:pPr lvl="1"/>
            <a:r>
              <a:rPr lang="en-US"/>
              <a:t>A picture of your class hierarchy</a:t>
            </a:r>
          </a:p>
          <a:p>
            <a:pPr lvl="1"/>
            <a:r>
              <a:rPr lang="en-US"/>
              <a:t>A description of the properties </a:t>
            </a:r>
          </a:p>
          <a:p>
            <a:pPr lvl="1"/>
            <a:r>
              <a:rPr lang="en-US"/>
              <a:t>A discussion of your design decisions</a:t>
            </a:r>
          </a:p>
          <a:p>
            <a:pPr lvl="1"/>
            <a:r>
              <a:rPr lang="en-US"/>
              <a:t>An analysis of the strength and weaknesses of your ontology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7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458200" cy="762000"/>
          </a:xfrm>
        </p:spPr>
        <p:txBody>
          <a:bodyPr/>
          <a:lstStyle/>
          <a:p>
            <a:r>
              <a:rPr lang="en-US"/>
              <a:t>What’s inside an ontology?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50292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Classes + class-hierarchy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i="1">
                <a:solidFill>
                  <a:srgbClr val="0070C0"/>
                </a:solidFill>
              </a:rPr>
              <a:t>Example: brother is-a male is-a person</a:t>
            </a:r>
          </a:p>
          <a:p>
            <a:r>
              <a:rPr lang="en-US" b="1">
                <a:solidFill>
                  <a:srgbClr val="0070C0"/>
                </a:solidFill>
              </a:rPr>
              <a:t>instances</a:t>
            </a:r>
          </a:p>
          <a:p>
            <a:r>
              <a:rPr lang="en-US" b="1">
                <a:solidFill>
                  <a:srgbClr val="0070C0"/>
                </a:solidFill>
              </a:rPr>
              <a:t>slots/values</a:t>
            </a:r>
          </a:p>
          <a:p>
            <a:r>
              <a:rPr lang="en-US" b="1">
                <a:solidFill>
                  <a:srgbClr val="0070C0"/>
                </a:solidFill>
              </a:rPr>
              <a:t>inheritance</a:t>
            </a:r>
          </a:p>
          <a:p>
            <a:r>
              <a:rPr lang="en-US">
                <a:solidFill>
                  <a:srgbClr val="FF0000"/>
                </a:solidFill>
              </a:rPr>
              <a:t>restrictions on slots (type, cardinality)</a:t>
            </a:r>
          </a:p>
          <a:p>
            <a:r>
              <a:rPr lang="en-US">
                <a:solidFill>
                  <a:srgbClr val="FF0000"/>
                </a:solidFill>
              </a:rPr>
              <a:t>properties of slots (symm., trans., …)</a:t>
            </a:r>
          </a:p>
          <a:p>
            <a:r>
              <a:rPr lang="en-US">
                <a:solidFill>
                  <a:srgbClr val="FF0000"/>
                </a:solidFill>
              </a:rPr>
              <a:t>relations between classes (disjoint, covers)</a:t>
            </a:r>
          </a:p>
          <a:p>
            <a:r>
              <a:rPr lang="en-US">
                <a:solidFill>
                  <a:srgbClr val="FF0000"/>
                </a:solidFill>
              </a:rPr>
              <a:t>reasoning tasks: classification, subsumption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D7043-A0BC-497B-A8AC-8EAF5071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8" t="4082" r="16826" b="4897"/>
          <a:stretch/>
        </p:blipFill>
        <p:spPr>
          <a:xfrm>
            <a:off x="7176812" y="1676400"/>
            <a:ext cx="476062" cy="229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288C0-D337-4A7E-90DD-6E83FB075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8" t="4082" r="16826" b="4897"/>
          <a:stretch/>
        </p:blipFill>
        <p:spPr>
          <a:xfrm>
            <a:off x="7176812" y="4079309"/>
            <a:ext cx="476062" cy="1990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F9522-5DDF-4091-A27C-18D3A2A2E3D3}"/>
              </a:ext>
            </a:extLst>
          </p:cNvPr>
          <p:cNvSpPr txBox="1"/>
          <p:nvPr/>
        </p:nvSpPr>
        <p:spPr>
          <a:xfrm>
            <a:off x="7652874" y="2603112"/>
            <a:ext cx="145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This week</a:t>
            </a:r>
            <a:endParaRPr lang="en-GB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5046-F014-4C4B-8B87-7961197E2091}"/>
              </a:ext>
            </a:extLst>
          </p:cNvPr>
          <p:cNvSpPr txBox="1"/>
          <p:nvPr/>
        </p:nvSpPr>
        <p:spPr>
          <a:xfrm>
            <a:off x="7652874" y="4788636"/>
            <a:ext cx="153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Next week</a:t>
            </a:r>
            <a:endParaRPr lang="en-GB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C4EFDCE-724F-46DB-8078-A21554CF6E9E}"/>
              </a:ext>
            </a:extLst>
          </p:cNvPr>
          <p:cNvSpPr/>
          <p:nvPr/>
        </p:nvSpPr>
        <p:spPr>
          <a:xfrm>
            <a:off x="2463278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Horror</a:t>
            </a: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EB5DF-3CDF-4570-AE85-251F247C430E}"/>
              </a:ext>
            </a:extLst>
          </p:cNvPr>
          <p:cNvSpPr/>
          <p:nvPr/>
        </p:nvSpPr>
        <p:spPr>
          <a:xfrm>
            <a:off x="4456264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Crime</a:t>
            </a: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393D2-9DF7-4C6D-910B-6A2932E198FF}"/>
              </a:ext>
            </a:extLst>
          </p:cNvPr>
          <p:cNvSpPr/>
          <p:nvPr/>
        </p:nvSpPr>
        <p:spPr>
          <a:xfrm>
            <a:off x="3460098" y="422365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Science</a:t>
            </a:r>
          </a:p>
          <a:p>
            <a:pPr algn="ctr"/>
            <a:r>
              <a:rPr lang="en-US"/>
              <a:t>Fiction</a:t>
            </a: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5887C1-630E-4E47-AC0C-77DF9423B5C5}"/>
              </a:ext>
            </a:extLst>
          </p:cNvPr>
          <p:cNvSpPr/>
          <p:nvPr/>
        </p:nvSpPr>
        <p:spPr>
          <a:xfrm>
            <a:off x="2830282" y="5016759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847F73-6C40-4A2D-8997-728E61CEF59E}"/>
              </a:ext>
            </a:extLst>
          </p:cNvPr>
          <p:cNvSpPr/>
          <p:nvPr/>
        </p:nvSpPr>
        <p:spPr>
          <a:xfrm>
            <a:off x="4208105" y="50105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382CA8-F4BD-4AC5-8644-6310A720F484}"/>
              </a:ext>
            </a:extLst>
          </p:cNvPr>
          <p:cNvCxnSpPr/>
          <p:nvPr/>
        </p:nvCxnSpPr>
        <p:spPr>
          <a:xfrm flipV="1">
            <a:off x="3079102" y="3209731"/>
            <a:ext cx="970384" cy="60649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6EB3B4-0CAD-4AC6-BAA5-761718C392B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52593" y="3209731"/>
            <a:ext cx="37322" cy="101392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DFB27F-2C5D-4FDF-A858-E758340D1AC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089261" y="3203517"/>
            <a:ext cx="996820" cy="61270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013F62-5C76-4498-8500-45BE92CC8169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460099" y="4811482"/>
            <a:ext cx="629816" cy="205277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55B11C-7056-471E-B648-EABF24C4B239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4089915" y="4811482"/>
            <a:ext cx="748007" cy="19905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FA1A2B-2D1A-475C-AAC0-6BA78CB10F84}"/>
              </a:ext>
            </a:extLst>
          </p:cNvPr>
          <p:cNvCxnSpPr>
            <a:cxnSpLocks/>
          </p:cNvCxnSpPr>
          <p:nvPr/>
        </p:nvCxnSpPr>
        <p:spPr>
          <a:xfrm flipV="1">
            <a:off x="2646780" y="4422716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B41679-4D9A-47FB-9DA7-23A0261461F9}"/>
              </a:ext>
            </a:extLst>
          </p:cNvPr>
          <p:cNvCxnSpPr>
            <a:cxnSpLocks/>
          </p:cNvCxnSpPr>
          <p:nvPr/>
        </p:nvCxnSpPr>
        <p:spPr>
          <a:xfrm flipH="1" flipV="1">
            <a:off x="3003234" y="4422715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18C34C-E382-47B1-9BAA-01EB26089ACD}"/>
              </a:ext>
            </a:extLst>
          </p:cNvPr>
          <p:cNvCxnSpPr>
            <a:cxnSpLocks/>
          </p:cNvCxnSpPr>
          <p:nvPr/>
        </p:nvCxnSpPr>
        <p:spPr>
          <a:xfrm flipV="1">
            <a:off x="2984923" y="4422714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69AA0C-49F6-4A8F-BEC1-7AD3187AD537}"/>
              </a:ext>
            </a:extLst>
          </p:cNvPr>
          <p:cNvCxnSpPr>
            <a:cxnSpLocks/>
          </p:cNvCxnSpPr>
          <p:nvPr/>
        </p:nvCxnSpPr>
        <p:spPr>
          <a:xfrm flipV="1">
            <a:off x="4824720" y="4422711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6F9E55-9B12-43E2-9D18-3143403F8F3F}"/>
              </a:ext>
            </a:extLst>
          </p:cNvPr>
          <p:cNvCxnSpPr>
            <a:cxnSpLocks/>
          </p:cNvCxnSpPr>
          <p:nvPr/>
        </p:nvCxnSpPr>
        <p:spPr>
          <a:xfrm flipH="1" flipV="1">
            <a:off x="5181174" y="4422710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C8A1F1-D41A-41FF-A253-DEC24B00B25B}"/>
              </a:ext>
            </a:extLst>
          </p:cNvPr>
          <p:cNvCxnSpPr>
            <a:cxnSpLocks/>
          </p:cNvCxnSpPr>
          <p:nvPr/>
        </p:nvCxnSpPr>
        <p:spPr>
          <a:xfrm flipV="1">
            <a:off x="5162863" y="4422709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031D9A-E2A0-462D-A225-85E94039577F}"/>
              </a:ext>
            </a:extLst>
          </p:cNvPr>
          <p:cNvCxnSpPr>
            <a:cxnSpLocks/>
          </p:cNvCxnSpPr>
          <p:nvPr/>
        </p:nvCxnSpPr>
        <p:spPr>
          <a:xfrm flipV="1">
            <a:off x="3119715" y="5596820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2773FA-1DC8-4E7D-AA09-D616300C060A}"/>
              </a:ext>
            </a:extLst>
          </p:cNvPr>
          <p:cNvCxnSpPr>
            <a:cxnSpLocks/>
          </p:cNvCxnSpPr>
          <p:nvPr/>
        </p:nvCxnSpPr>
        <p:spPr>
          <a:xfrm flipH="1" flipV="1">
            <a:off x="3476169" y="5596819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37F77C-5419-4BFE-84DA-FC5D2CA85972}"/>
              </a:ext>
            </a:extLst>
          </p:cNvPr>
          <p:cNvCxnSpPr>
            <a:cxnSpLocks/>
          </p:cNvCxnSpPr>
          <p:nvPr/>
        </p:nvCxnSpPr>
        <p:spPr>
          <a:xfrm flipV="1">
            <a:off x="3457858" y="5596818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6D3274-ACED-4852-A844-E06D311B7E50}"/>
              </a:ext>
            </a:extLst>
          </p:cNvPr>
          <p:cNvCxnSpPr>
            <a:cxnSpLocks/>
          </p:cNvCxnSpPr>
          <p:nvPr/>
        </p:nvCxnSpPr>
        <p:spPr>
          <a:xfrm flipV="1">
            <a:off x="4456264" y="5578157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8060C0-00C4-4131-A773-1BC6AEA99BBC}"/>
              </a:ext>
            </a:extLst>
          </p:cNvPr>
          <p:cNvCxnSpPr>
            <a:cxnSpLocks/>
          </p:cNvCxnSpPr>
          <p:nvPr/>
        </p:nvCxnSpPr>
        <p:spPr>
          <a:xfrm flipH="1" flipV="1">
            <a:off x="4812718" y="5578156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81469-3339-41CE-BBAF-1B9EB0C9F2F9}"/>
              </a:ext>
            </a:extLst>
          </p:cNvPr>
          <p:cNvCxnSpPr>
            <a:cxnSpLocks/>
          </p:cNvCxnSpPr>
          <p:nvPr/>
        </p:nvCxnSpPr>
        <p:spPr>
          <a:xfrm flipV="1">
            <a:off x="4794407" y="5578155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EB7456D-D857-4A08-A4BB-E0FDDB6A1236}"/>
              </a:ext>
            </a:extLst>
          </p:cNvPr>
          <p:cNvSpPr/>
          <p:nvPr/>
        </p:nvSpPr>
        <p:spPr>
          <a:xfrm>
            <a:off x="3419669" y="26032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Movie</a:t>
            </a:r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9F47914-73F5-4C81-ADAA-D768905BF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27"/>
          <a:stretch/>
        </p:blipFill>
        <p:spPr>
          <a:xfrm>
            <a:off x="-270589" y="1"/>
            <a:ext cx="9453706" cy="114575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A91E84-36AE-47C5-9461-4F795E4A7CD3}"/>
              </a:ext>
            </a:extLst>
          </p:cNvPr>
          <p:cNvSpPr txBox="1"/>
          <p:nvPr/>
        </p:nvSpPr>
        <p:spPr>
          <a:xfrm>
            <a:off x="1239835" y="247439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Simple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156465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7181E-3AC7-47D0-BDAF-4FDF14C6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9" y="0"/>
            <a:ext cx="9453706" cy="69979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C4EFDCE-724F-46DB-8078-A21554CF6E9E}"/>
              </a:ext>
            </a:extLst>
          </p:cNvPr>
          <p:cNvSpPr/>
          <p:nvPr/>
        </p:nvSpPr>
        <p:spPr>
          <a:xfrm>
            <a:off x="2463278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Horror</a:t>
            </a: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EB5DF-3CDF-4570-AE85-251F247C430E}"/>
              </a:ext>
            </a:extLst>
          </p:cNvPr>
          <p:cNvSpPr/>
          <p:nvPr/>
        </p:nvSpPr>
        <p:spPr>
          <a:xfrm>
            <a:off x="4456264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Love</a:t>
            </a: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393D2-9DF7-4C6D-910B-6A2932E198FF}"/>
              </a:ext>
            </a:extLst>
          </p:cNvPr>
          <p:cNvSpPr/>
          <p:nvPr/>
        </p:nvSpPr>
        <p:spPr>
          <a:xfrm>
            <a:off x="3460098" y="422365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Science</a:t>
            </a:r>
          </a:p>
          <a:p>
            <a:pPr algn="ctr"/>
            <a:r>
              <a:rPr lang="en-US"/>
              <a:t>Fiction</a:t>
            </a: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5887C1-630E-4E47-AC0C-77DF9423B5C5}"/>
              </a:ext>
            </a:extLst>
          </p:cNvPr>
          <p:cNvSpPr/>
          <p:nvPr/>
        </p:nvSpPr>
        <p:spPr>
          <a:xfrm>
            <a:off x="2830282" y="5016759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847F73-6C40-4A2D-8997-728E61CEF59E}"/>
              </a:ext>
            </a:extLst>
          </p:cNvPr>
          <p:cNvSpPr/>
          <p:nvPr/>
        </p:nvSpPr>
        <p:spPr>
          <a:xfrm>
            <a:off x="4208105" y="50105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382CA8-F4BD-4AC5-8644-6310A720F484}"/>
              </a:ext>
            </a:extLst>
          </p:cNvPr>
          <p:cNvCxnSpPr/>
          <p:nvPr/>
        </p:nvCxnSpPr>
        <p:spPr>
          <a:xfrm flipV="1">
            <a:off x="3079102" y="3209731"/>
            <a:ext cx="970384" cy="60649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6EB3B4-0CAD-4AC6-BAA5-761718C392B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52593" y="3209731"/>
            <a:ext cx="37322" cy="101392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DFB27F-2C5D-4FDF-A858-E758340D1AC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089261" y="3203517"/>
            <a:ext cx="996820" cy="61270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013F62-5C76-4498-8500-45BE92CC8169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460099" y="4811482"/>
            <a:ext cx="629816" cy="205277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55B11C-7056-471E-B648-EABF24C4B239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4089915" y="4811482"/>
            <a:ext cx="748007" cy="19905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FA1A2B-2D1A-475C-AAC0-6BA78CB10F84}"/>
              </a:ext>
            </a:extLst>
          </p:cNvPr>
          <p:cNvCxnSpPr>
            <a:cxnSpLocks/>
          </p:cNvCxnSpPr>
          <p:nvPr/>
        </p:nvCxnSpPr>
        <p:spPr>
          <a:xfrm flipV="1">
            <a:off x="2646780" y="4422716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B41679-4D9A-47FB-9DA7-23A0261461F9}"/>
              </a:ext>
            </a:extLst>
          </p:cNvPr>
          <p:cNvCxnSpPr>
            <a:cxnSpLocks/>
          </p:cNvCxnSpPr>
          <p:nvPr/>
        </p:nvCxnSpPr>
        <p:spPr>
          <a:xfrm flipH="1" flipV="1">
            <a:off x="3003234" y="4422715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18C34C-E382-47B1-9BAA-01EB26089ACD}"/>
              </a:ext>
            </a:extLst>
          </p:cNvPr>
          <p:cNvCxnSpPr>
            <a:cxnSpLocks/>
          </p:cNvCxnSpPr>
          <p:nvPr/>
        </p:nvCxnSpPr>
        <p:spPr>
          <a:xfrm flipV="1">
            <a:off x="2984923" y="4422714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69AA0C-49F6-4A8F-BEC1-7AD3187AD537}"/>
              </a:ext>
            </a:extLst>
          </p:cNvPr>
          <p:cNvCxnSpPr>
            <a:cxnSpLocks/>
          </p:cNvCxnSpPr>
          <p:nvPr/>
        </p:nvCxnSpPr>
        <p:spPr>
          <a:xfrm flipV="1">
            <a:off x="4824720" y="4422711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6F9E55-9B12-43E2-9D18-3143403F8F3F}"/>
              </a:ext>
            </a:extLst>
          </p:cNvPr>
          <p:cNvCxnSpPr>
            <a:cxnSpLocks/>
          </p:cNvCxnSpPr>
          <p:nvPr/>
        </p:nvCxnSpPr>
        <p:spPr>
          <a:xfrm flipH="1" flipV="1">
            <a:off x="5181174" y="4422710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C8A1F1-D41A-41FF-A253-DEC24B00B25B}"/>
              </a:ext>
            </a:extLst>
          </p:cNvPr>
          <p:cNvCxnSpPr>
            <a:cxnSpLocks/>
          </p:cNvCxnSpPr>
          <p:nvPr/>
        </p:nvCxnSpPr>
        <p:spPr>
          <a:xfrm flipV="1">
            <a:off x="5162863" y="4422709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031D9A-E2A0-462D-A225-85E94039577F}"/>
              </a:ext>
            </a:extLst>
          </p:cNvPr>
          <p:cNvCxnSpPr>
            <a:cxnSpLocks/>
          </p:cNvCxnSpPr>
          <p:nvPr/>
        </p:nvCxnSpPr>
        <p:spPr>
          <a:xfrm flipV="1">
            <a:off x="3119715" y="5596820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2773FA-1DC8-4E7D-AA09-D616300C060A}"/>
              </a:ext>
            </a:extLst>
          </p:cNvPr>
          <p:cNvCxnSpPr>
            <a:cxnSpLocks/>
          </p:cNvCxnSpPr>
          <p:nvPr/>
        </p:nvCxnSpPr>
        <p:spPr>
          <a:xfrm flipH="1" flipV="1">
            <a:off x="3476169" y="5596819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37F77C-5419-4BFE-84DA-FC5D2CA85972}"/>
              </a:ext>
            </a:extLst>
          </p:cNvPr>
          <p:cNvCxnSpPr>
            <a:cxnSpLocks/>
          </p:cNvCxnSpPr>
          <p:nvPr/>
        </p:nvCxnSpPr>
        <p:spPr>
          <a:xfrm flipV="1">
            <a:off x="3457858" y="5596818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6D3274-ACED-4852-A844-E06D311B7E50}"/>
              </a:ext>
            </a:extLst>
          </p:cNvPr>
          <p:cNvCxnSpPr>
            <a:cxnSpLocks/>
          </p:cNvCxnSpPr>
          <p:nvPr/>
        </p:nvCxnSpPr>
        <p:spPr>
          <a:xfrm flipV="1">
            <a:off x="4456264" y="5578157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8060C0-00C4-4131-A773-1BC6AEA99BBC}"/>
              </a:ext>
            </a:extLst>
          </p:cNvPr>
          <p:cNvCxnSpPr>
            <a:cxnSpLocks/>
          </p:cNvCxnSpPr>
          <p:nvPr/>
        </p:nvCxnSpPr>
        <p:spPr>
          <a:xfrm flipH="1" flipV="1">
            <a:off x="4812718" y="5578156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81469-3339-41CE-BBAF-1B9EB0C9F2F9}"/>
              </a:ext>
            </a:extLst>
          </p:cNvPr>
          <p:cNvCxnSpPr>
            <a:cxnSpLocks/>
          </p:cNvCxnSpPr>
          <p:nvPr/>
        </p:nvCxnSpPr>
        <p:spPr>
          <a:xfrm flipV="1">
            <a:off x="4794407" y="5578155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EB7456D-D857-4A08-A4BB-E0FDDB6A1236}"/>
              </a:ext>
            </a:extLst>
          </p:cNvPr>
          <p:cNvSpPr/>
          <p:nvPr/>
        </p:nvSpPr>
        <p:spPr>
          <a:xfrm>
            <a:off x="3419669" y="26032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Movie</a:t>
            </a:r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38B8C7-389E-45BC-8742-0F35F733CA34}"/>
              </a:ext>
            </a:extLst>
          </p:cNvPr>
          <p:cNvCxnSpPr>
            <a:cxnSpLocks/>
          </p:cNvCxnSpPr>
          <p:nvPr/>
        </p:nvCxnSpPr>
        <p:spPr>
          <a:xfrm flipV="1">
            <a:off x="6147474" y="4726743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4F4B7-EE2A-408D-9C28-F5240CF7F899}"/>
              </a:ext>
            </a:extLst>
          </p:cNvPr>
          <p:cNvCxnSpPr>
            <a:cxnSpLocks/>
          </p:cNvCxnSpPr>
          <p:nvPr/>
        </p:nvCxnSpPr>
        <p:spPr>
          <a:xfrm flipH="1" flipV="1">
            <a:off x="6503928" y="4726742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DFD1BA-9733-45C7-85FD-38F42B68F096}"/>
              </a:ext>
            </a:extLst>
          </p:cNvPr>
          <p:cNvCxnSpPr>
            <a:cxnSpLocks/>
          </p:cNvCxnSpPr>
          <p:nvPr/>
        </p:nvCxnSpPr>
        <p:spPr>
          <a:xfrm flipV="1">
            <a:off x="6485617" y="4726741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3A79261-73FA-42CF-98AA-E6B947386BEC}"/>
              </a:ext>
            </a:extLst>
          </p:cNvPr>
          <p:cNvSpPr/>
          <p:nvPr/>
        </p:nvSpPr>
        <p:spPr>
          <a:xfrm>
            <a:off x="218869" y="6558910"/>
            <a:ext cx="915868" cy="293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B861C-C8B8-45B1-94B1-0B5CF1760902}"/>
              </a:ext>
            </a:extLst>
          </p:cNvPr>
          <p:cNvSpPr txBox="1"/>
          <p:nvPr/>
        </p:nvSpPr>
        <p:spPr>
          <a:xfrm>
            <a:off x="1311007" y="6558910"/>
            <a:ext cx="9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: instance</a:t>
            </a:r>
            <a:endParaRPr lang="en-GB" sz="16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BB46BB-407C-423D-BC55-4CC7B92DFD0B}"/>
              </a:ext>
            </a:extLst>
          </p:cNvPr>
          <p:cNvSpPr txBox="1"/>
          <p:nvPr/>
        </p:nvSpPr>
        <p:spPr>
          <a:xfrm>
            <a:off x="1239835" y="247439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Simple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27171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7181E-3AC7-47D0-BDAF-4FDF14C6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9" y="0"/>
            <a:ext cx="9453706" cy="69979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C4EFDCE-724F-46DB-8078-A21554CF6E9E}"/>
              </a:ext>
            </a:extLst>
          </p:cNvPr>
          <p:cNvSpPr/>
          <p:nvPr/>
        </p:nvSpPr>
        <p:spPr>
          <a:xfrm>
            <a:off x="2463278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Horror</a:t>
            </a: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EB5DF-3CDF-4570-AE85-251F247C430E}"/>
              </a:ext>
            </a:extLst>
          </p:cNvPr>
          <p:cNvSpPr/>
          <p:nvPr/>
        </p:nvSpPr>
        <p:spPr>
          <a:xfrm>
            <a:off x="4456264" y="381622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Love</a:t>
            </a: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393D2-9DF7-4C6D-910B-6A2932E198FF}"/>
              </a:ext>
            </a:extLst>
          </p:cNvPr>
          <p:cNvSpPr/>
          <p:nvPr/>
        </p:nvSpPr>
        <p:spPr>
          <a:xfrm>
            <a:off x="3460098" y="4223653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Science</a:t>
            </a:r>
          </a:p>
          <a:p>
            <a:pPr algn="ctr"/>
            <a:r>
              <a:rPr lang="en-US"/>
              <a:t>Fiction</a:t>
            </a: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5887C1-630E-4E47-AC0C-77DF9423B5C5}"/>
              </a:ext>
            </a:extLst>
          </p:cNvPr>
          <p:cNvSpPr/>
          <p:nvPr/>
        </p:nvSpPr>
        <p:spPr>
          <a:xfrm>
            <a:off x="2830282" y="5016759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847F73-6C40-4A2D-8997-728E61CEF59E}"/>
              </a:ext>
            </a:extLst>
          </p:cNvPr>
          <p:cNvSpPr/>
          <p:nvPr/>
        </p:nvSpPr>
        <p:spPr>
          <a:xfrm>
            <a:off x="4208105" y="50105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. . . 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382CA8-F4BD-4AC5-8644-6310A720F484}"/>
              </a:ext>
            </a:extLst>
          </p:cNvPr>
          <p:cNvCxnSpPr/>
          <p:nvPr/>
        </p:nvCxnSpPr>
        <p:spPr>
          <a:xfrm flipV="1">
            <a:off x="3079102" y="3209731"/>
            <a:ext cx="970384" cy="60649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6EB3B4-0CAD-4AC6-BAA5-761718C392B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52593" y="3209731"/>
            <a:ext cx="37322" cy="1013922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DFB27F-2C5D-4FDF-A858-E758340D1AC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089261" y="3203517"/>
            <a:ext cx="996820" cy="61270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013F62-5C76-4498-8500-45BE92CC8169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460099" y="4811482"/>
            <a:ext cx="629816" cy="205277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55B11C-7056-471E-B648-EABF24C4B239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4089915" y="4811482"/>
            <a:ext cx="748007" cy="199056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FA1A2B-2D1A-475C-AAC0-6BA78CB10F84}"/>
              </a:ext>
            </a:extLst>
          </p:cNvPr>
          <p:cNvCxnSpPr>
            <a:cxnSpLocks/>
          </p:cNvCxnSpPr>
          <p:nvPr/>
        </p:nvCxnSpPr>
        <p:spPr>
          <a:xfrm flipV="1">
            <a:off x="2646780" y="4422716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B41679-4D9A-47FB-9DA7-23A0261461F9}"/>
              </a:ext>
            </a:extLst>
          </p:cNvPr>
          <p:cNvCxnSpPr>
            <a:cxnSpLocks/>
          </p:cNvCxnSpPr>
          <p:nvPr/>
        </p:nvCxnSpPr>
        <p:spPr>
          <a:xfrm flipH="1" flipV="1">
            <a:off x="3003234" y="4422715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18C34C-E382-47B1-9BAA-01EB26089ACD}"/>
              </a:ext>
            </a:extLst>
          </p:cNvPr>
          <p:cNvCxnSpPr>
            <a:cxnSpLocks/>
          </p:cNvCxnSpPr>
          <p:nvPr/>
        </p:nvCxnSpPr>
        <p:spPr>
          <a:xfrm flipV="1">
            <a:off x="2984923" y="4422714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69AA0C-49F6-4A8F-BEC1-7AD3187AD537}"/>
              </a:ext>
            </a:extLst>
          </p:cNvPr>
          <p:cNvCxnSpPr>
            <a:cxnSpLocks/>
          </p:cNvCxnSpPr>
          <p:nvPr/>
        </p:nvCxnSpPr>
        <p:spPr>
          <a:xfrm flipV="1">
            <a:off x="4824720" y="4422711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6F9E55-9B12-43E2-9D18-3143403F8F3F}"/>
              </a:ext>
            </a:extLst>
          </p:cNvPr>
          <p:cNvCxnSpPr>
            <a:cxnSpLocks/>
          </p:cNvCxnSpPr>
          <p:nvPr/>
        </p:nvCxnSpPr>
        <p:spPr>
          <a:xfrm flipH="1" flipV="1">
            <a:off x="5181174" y="4422710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C8A1F1-D41A-41FF-A253-DEC24B00B25B}"/>
              </a:ext>
            </a:extLst>
          </p:cNvPr>
          <p:cNvCxnSpPr>
            <a:cxnSpLocks/>
          </p:cNvCxnSpPr>
          <p:nvPr/>
        </p:nvCxnSpPr>
        <p:spPr>
          <a:xfrm flipV="1">
            <a:off x="5162863" y="4422709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031D9A-E2A0-462D-A225-85E94039577F}"/>
              </a:ext>
            </a:extLst>
          </p:cNvPr>
          <p:cNvCxnSpPr>
            <a:cxnSpLocks/>
          </p:cNvCxnSpPr>
          <p:nvPr/>
        </p:nvCxnSpPr>
        <p:spPr>
          <a:xfrm flipV="1">
            <a:off x="3119715" y="5596820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2773FA-1DC8-4E7D-AA09-D616300C060A}"/>
              </a:ext>
            </a:extLst>
          </p:cNvPr>
          <p:cNvCxnSpPr>
            <a:cxnSpLocks/>
          </p:cNvCxnSpPr>
          <p:nvPr/>
        </p:nvCxnSpPr>
        <p:spPr>
          <a:xfrm flipH="1" flipV="1">
            <a:off x="3476169" y="5596819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37F77C-5419-4BFE-84DA-FC5D2CA85972}"/>
              </a:ext>
            </a:extLst>
          </p:cNvPr>
          <p:cNvCxnSpPr>
            <a:cxnSpLocks/>
          </p:cNvCxnSpPr>
          <p:nvPr/>
        </p:nvCxnSpPr>
        <p:spPr>
          <a:xfrm flipV="1">
            <a:off x="3457858" y="5596818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6D3274-ACED-4852-A844-E06D311B7E50}"/>
              </a:ext>
            </a:extLst>
          </p:cNvPr>
          <p:cNvCxnSpPr>
            <a:cxnSpLocks/>
          </p:cNvCxnSpPr>
          <p:nvPr/>
        </p:nvCxnSpPr>
        <p:spPr>
          <a:xfrm flipV="1">
            <a:off x="4456264" y="5578157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8060C0-00C4-4131-A773-1BC6AEA99BBC}"/>
              </a:ext>
            </a:extLst>
          </p:cNvPr>
          <p:cNvCxnSpPr>
            <a:cxnSpLocks/>
          </p:cNvCxnSpPr>
          <p:nvPr/>
        </p:nvCxnSpPr>
        <p:spPr>
          <a:xfrm flipH="1" flipV="1">
            <a:off x="4812718" y="5578156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81469-3339-41CE-BBAF-1B9EB0C9F2F9}"/>
              </a:ext>
            </a:extLst>
          </p:cNvPr>
          <p:cNvCxnSpPr>
            <a:cxnSpLocks/>
          </p:cNvCxnSpPr>
          <p:nvPr/>
        </p:nvCxnSpPr>
        <p:spPr>
          <a:xfrm flipV="1">
            <a:off x="4794407" y="5578155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EB7456D-D857-4A08-A4BB-E0FDDB6A1236}"/>
              </a:ext>
            </a:extLst>
          </p:cNvPr>
          <p:cNvSpPr/>
          <p:nvPr/>
        </p:nvSpPr>
        <p:spPr>
          <a:xfrm>
            <a:off x="3419669" y="2603238"/>
            <a:ext cx="1259633" cy="5878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Movie</a:t>
            </a:r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38B8C7-389E-45BC-8742-0F35F733CA34}"/>
              </a:ext>
            </a:extLst>
          </p:cNvPr>
          <p:cNvCxnSpPr>
            <a:cxnSpLocks/>
          </p:cNvCxnSpPr>
          <p:nvPr/>
        </p:nvCxnSpPr>
        <p:spPr>
          <a:xfrm flipV="1">
            <a:off x="6147474" y="4726743"/>
            <a:ext cx="356453" cy="37632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4F4B7-EE2A-408D-9C28-F5240CF7F899}"/>
              </a:ext>
            </a:extLst>
          </p:cNvPr>
          <p:cNvCxnSpPr>
            <a:cxnSpLocks/>
          </p:cNvCxnSpPr>
          <p:nvPr/>
        </p:nvCxnSpPr>
        <p:spPr>
          <a:xfrm flipH="1" flipV="1">
            <a:off x="6503928" y="4726742"/>
            <a:ext cx="246742" cy="407430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DFD1BA-9733-45C7-85FD-38F42B68F096}"/>
              </a:ext>
            </a:extLst>
          </p:cNvPr>
          <p:cNvCxnSpPr>
            <a:cxnSpLocks/>
          </p:cNvCxnSpPr>
          <p:nvPr/>
        </p:nvCxnSpPr>
        <p:spPr>
          <a:xfrm flipV="1">
            <a:off x="6485617" y="4726741"/>
            <a:ext cx="0" cy="426094"/>
          </a:xfrm>
          <a:prstGeom prst="line">
            <a:avLst/>
          </a:prstGeom>
          <a:ln w="53975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2EA75C-BCBF-492A-8BE4-E5E2F30DA8BA}"/>
              </a:ext>
            </a:extLst>
          </p:cNvPr>
          <p:cNvSpPr/>
          <p:nvPr/>
        </p:nvSpPr>
        <p:spPr>
          <a:xfrm>
            <a:off x="4766324" y="6244816"/>
            <a:ext cx="1106198" cy="2141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Alien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39B14-8144-471F-9679-2D901739A3FE}"/>
              </a:ext>
            </a:extLst>
          </p:cNvPr>
          <p:cNvSpPr/>
          <p:nvPr/>
        </p:nvSpPr>
        <p:spPr>
          <a:xfrm>
            <a:off x="4549966" y="6059276"/>
            <a:ext cx="1106198" cy="2141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 Wars</a:t>
            </a:r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2ED5E2-4BA8-477C-AE31-984C17A82B73}"/>
              </a:ext>
            </a:extLst>
          </p:cNvPr>
          <p:cNvSpPr/>
          <p:nvPr/>
        </p:nvSpPr>
        <p:spPr>
          <a:xfrm>
            <a:off x="5961325" y="5152835"/>
            <a:ext cx="1364102" cy="2138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Tom Cruise</a:t>
            </a:r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A79261-73FA-42CF-98AA-E6B947386BEC}"/>
              </a:ext>
            </a:extLst>
          </p:cNvPr>
          <p:cNvSpPr/>
          <p:nvPr/>
        </p:nvSpPr>
        <p:spPr>
          <a:xfrm>
            <a:off x="218869" y="6558910"/>
            <a:ext cx="915868" cy="293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B861C-C8B8-45B1-94B1-0B5CF1760902}"/>
              </a:ext>
            </a:extLst>
          </p:cNvPr>
          <p:cNvSpPr txBox="1"/>
          <p:nvPr/>
        </p:nvSpPr>
        <p:spPr>
          <a:xfrm>
            <a:off x="1311007" y="6558910"/>
            <a:ext cx="9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: instance</a:t>
            </a:r>
            <a:endParaRPr lang="en-GB" sz="16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F4D289-97ED-47F1-B618-0497141AECC8}"/>
              </a:ext>
            </a:extLst>
          </p:cNvPr>
          <p:cNvSpPr txBox="1"/>
          <p:nvPr/>
        </p:nvSpPr>
        <p:spPr>
          <a:xfrm>
            <a:off x="1239835" y="247439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Simple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6150082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" id="{DAC3E503-F7A7-4249-A58F-475E19E5EACE}" vid="{F2DEA659-2C68-4780-90E8-E49E9A57F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980</TotalTime>
  <Words>2399</Words>
  <Application>Microsoft Office PowerPoint</Application>
  <PresentationFormat>On-screen Show (4:3)</PresentationFormat>
  <Paragraphs>431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Tahoma</vt:lpstr>
      <vt:lpstr>Times New Roman</vt:lpstr>
      <vt:lpstr>Wingdings</vt:lpstr>
      <vt:lpstr>Standard</vt:lpstr>
      <vt:lpstr> Ontologies What is an ontology How to build an ontology  next lectures:  logics for ontologies &amp; reasoning for ontologies)</vt:lpstr>
      <vt:lpstr>Our story so far</vt:lpstr>
      <vt:lpstr>Can we do better? </vt:lpstr>
      <vt:lpstr>Definition(s) of an ontology </vt:lpstr>
      <vt:lpstr>PowerPoint Presentation</vt:lpstr>
      <vt:lpstr>What’s inside an ontology?</vt:lpstr>
      <vt:lpstr>PowerPoint Presentation</vt:lpstr>
      <vt:lpstr>PowerPoint Presentation</vt:lpstr>
      <vt:lpstr>PowerPoint Presentation</vt:lpstr>
      <vt:lpstr>What’s inside an ontology?</vt:lpstr>
      <vt:lpstr>Real life examples</vt:lpstr>
      <vt:lpstr>PowerPoint Presentation</vt:lpstr>
      <vt:lpstr>UNSPC Product and services </vt:lpstr>
      <vt:lpstr>UNSPC Product and services </vt:lpstr>
      <vt:lpstr>SNOMED: used in healthcare</vt:lpstr>
      <vt:lpstr>SNOMED: used in healthcare</vt:lpstr>
      <vt:lpstr>Biomedical ontologies (a few..)</vt:lpstr>
      <vt:lpstr>Gene Ontology</vt:lpstr>
      <vt:lpstr>Gene Ontology</vt:lpstr>
      <vt:lpstr>Applications</vt:lpstr>
      <vt:lpstr>PowerPoint Presentation</vt:lpstr>
      <vt:lpstr>They built their own ontology</vt:lpstr>
      <vt:lpstr>NXP: data integration  about 26.000 products</vt:lpstr>
      <vt:lpstr>PowerPoint Presentation</vt:lpstr>
      <vt:lpstr>BBC Olympic Games website</vt:lpstr>
      <vt:lpstr>PowerPoint Presentation</vt:lpstr>
      <vt:lpstr>Uber</vt:lpstr>
      <vt:lpstr>Uber  Food ontology</vt:lpstr>
      <vt:lpstr>Uber: Query expansion to give optimal suggestions for  the order of a customer</vt:lpstr>
      <vt:lpstr>Airbnb: to give optimal advice on  which holiday address to book</vt:lpstr>
      <vt:lpstr>Airbnb  ontology of locations and activities</vt:lpstr>
      <vt:lpstr>How to build an ontology</vt:lpstr>
      <vt:lpstr>Main Stages in Ontology Development </vt:lpstr>
      <vt:lpstr>PowerPoint Presentation</vt:lpstr>
      <vt:lpstr>Determine Scope </vt:lpstr>
      <vt:lpstr>Determine Scope (2)</vt:lpstr>
      <vt:lpstr>Consider Reuse</vt:lpstr>
      <vt:lpstr>PowerPoint Presentation</vt:lpstr>
      <vt:lpstr>PowerPoint Presentation</vt:lpstr>
      <vt:lpstr>Enumerate Terms</vt:lpstr>
      <vt:lpstr>PowerPoint Presentation</vt:lpstr>
      <vt:lpstr>Define Taxonomy</vt:lpstr>
      <vt:lpstr>PowerPoint Presentation</vt:lpstr>
      <vt:lpstr>Define Taxonomy</vt:lpstr>
      <vt:lpstr>Popular mistakes</vt:lpstr>
      <vt:lpstr>Popular mistakes</vt:lpstr>
      <vt:lpstr>PowerPoint Presentation</vt:lpstr>
      <vt:lpstr>Define Properties</vt:lpstr>
      <vt:lpstr>PowerPoint Presentation</vt:lpstr>
      <vt:lpstr>Define Slots</vt:lpstr>
      <vt:lpstr>PowerPoint Presentation</vt:lpstr>
      <vt:lpstr>Domain / Range</vt:lpstr>
      <vt:lpstr>Properties</vt:lpstr>
      <vt:lpstr>Define Instances</vt:lpstr>
      <vt:lpstr>Main Stages in Ontology Development </vt:lpstr>
      <vt:lpstr>Your homework for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van Harmelen</dc:creator>
  <cp:lastModifiedBy>Frank van Harmelen</cp:lastModifiedBy>
  <cp:revision>57</cp:revision>
  <dcterms:created xsi:type="dcterms:W3CDTF">2018-10-16T06:55:34Z</dcterms:created>
  <dcterms:modified xsi:type="dcterms:W3CDTF">2021-05-14T07:20:30Z</dcterms:modified>
</cp:coreProperties>
</file>